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4"/>
  </p:notesMasterIdLst>
  <p:sldIdLst>
    <p:sldId id="256" r:id="rId2"/>
    <p:sldId id="336" r:id="rId3"/>
    <p:sldId id="259" r:id="rId4"/>
    <p:sldId id="258" r:id="rId5"/>
    <p:sldId id="377" r:id="rId6"/>
    <p:sldId id="378" r:id="rId7"/>
    <p:sldId id="379" r:id="rId8"/>
    <p:sldId id="380" r:id="rId9"/>
    <p:sldId id="382" r:id="rId10"/>
    <p:sldId id="383" r:id="rId11"/>
    <p:sldId id="384" r:id="rId12"/>
    <p:sldId id="385" r:id="rId13"/>
    <p:sldId id="372" r:id="rId14"/>
    <p:sldId id="390" r:id="rId15"/>
    <p:sldId id="392" r:id="rId16"/>
    <p:sldId id="394" r:id="rId17"/>
    <p:sldId id="395" r:id="rId18"/>
    <p:sldId id="396" r:id="rId19"/>
    <p:sldId id="370" r:id="rId20"/>
    <p:sldId id="397" r:id="rId21"/>
    <p:sldId id="402" r:id="rId22"/>
    <p:sldId id="401" r:id="rId23"/>
    <p:sldId id="386" r:id="rId24"/>
    <p:sldId id="403" r:id="rId25"/>
    <p:sldId id="404" r:id="rId26"/>
    <p:sldId id="406" r:id="rId27"/>
    <p:sldId id="407" r:id="rId28"/>
    <p:sldId id="408" r:id="rId29"/>
    <p:sldId id="387" r:id="rId30"/>
    <p:sldId id="409" r:id="rId31"/>
    <p:sldId id="410" r:id="rId32"/>
    <p:sldId id="411" r:id="rId33"/>
    <p:sldId id="412" r:id="rId34"/>
    <p:sldId id="416" r:id="rId35"/>
    <p:sldId id="413" r:id="rId36"/>
    <p:sldId id="417" r:id="rId37"/>
    <p:sldId id="414" r:id="rId38"/>
    <p:sldId id="418" r:id="rId39"/>
    <p:sldId id="419" r:id="rId40"/>
    <p:sldId id="421" r:id="rId41"/>
    <p:sldId id="422" r:id="rId42"/>
    <p:sldId id="424" r:id="rId43"/>
    <p:sldId id="425" r:id="rId44"/>
    <p:sldId id="388" r:id="rId45"/>
    <p:sldId id="427" r:id="rId46"/>
    <p:sldId id="429" r:id="rId47"/>
    <p:sldId id="430" r:id="rId48"/>
    <p:sldId id="432" r:id="rId49"/>
    <p:sldId id="433" r:id="rId50"/>
    <p:sldId id="434" r:id="rId51"/>
    <p:sldId id="435" r:id="rId52"/>
    <p:sldId id="323" r:id="rId53"/>
  </p:sldIdLst>
  <p:sldSz cx="12192000" cy="6858000"/>
  <p:notesSz cx="6858000" cy="9144000"/>
  <p:embeddedFontLst>
    <p:embeddedFont>
      <p:font typeface="KaiTi" pitchFamily="49" charset="-122"/>
      <p:regular r:id="rId55"/>
    </p:embeddedFont>
    <p:embeddedFont>
      <p:font typeface="微软雅黑" pitchFamily="34" charset="-122"/>
      <p:regular r:id="rId56"/>
      <p:bold r:id="rId57"/>
    </p:embeddedFont>
    <p:embeddedFont>
      <p:font typeface="Arial Unicode MS" pitchFamily="34" charset="-122"/>
      <p:regular r:id="rId58"/>
    </p:embeddedFont>
    <p:embeddedFont>
      <p:font typeface="Arial Narrow" pitchFamily="34" charset="0"/>
      <p:regular r:id="rId59"/>
      <p:bold r:id="rId60"/>
      <p:italic r:id="rId61"/>
      <p:boldItalic r:id="rId62"/>
    </p:embeddedFont>
    <p:embeddedFont>
      <p:font typeface="等线" pitchFamily="2" charset="-122"/>
      <p:regular r:id="rId63"/>
      <p:bold r:id="rId64"/>
    </p:embeddedFont>
    <p:embeddedFont>
      <p:font typeface="Britannic Bold" pitchFamily="34" charset="0"/>
      <p:regular r:id="rId65"/>
    </p:embeddedFont>
    <p:embeddedFont>
      <p:font typeface="Calibri" pitchFamily="34" charset="0"/>
      <p:regular r:id="rId66"/>
      <p:bold r:id="rId67"/>
      <p:italic r:id="rId68"/>
      <p:boldItalic r:id="rId6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28" userDrawn="1">
          <p15:clr>
            <a:srgbClr val="A4A3A4"/>
          </p15:clr>
        </p15:guide>
        <p15:guide id="4" pos="7378" userDrawn="1">
          <p15:clr>
            <a:srgbClr val="A4A3A4"/>
          </p15:clr>
        </p15:guide>
        <p15:guide id="5" pos="642" userDrawn="1">
          <p15:clr>
            <a:srgbClr val="A4A3A4"/>
          </p15:clr>
        </p15:guide>
        <p15:guide id="6" orient="horz" pos="3770" userDrawn="1">
          <p15:clr>
            <a:srgbClr val="A4A3A4"/>
          </p15:clr>
        </p15:guide>
        <p15:guide id="7" pos="71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7F3"/>
    <a:srgbClr val="00A9F3"/>
    <a:srgbClr val="FF554B"/>
    <a:srgbClr val="7BB552"/>
    <a:srgbClr val="546E7A"/>
    <a:srgbClr val="7A3C3C"/>
    <a:srgbClr val="78AF50"/>
    <a:srgbClr val="CC66FF"/>
    <a:srgbClr val="E5782E"/>
    <a:srgbClr val="6A3A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7" autoAdjust="0"/>
    <p:restoredTop sz="93016" autoAdjust="0"/>
  </p:normalViewPr>
  <p:slideViewPr>
    <p:cSldViewPr snapToGrid="0" showGuides="1">
      <p:cViewPr varScale="1">
        <p:scale>
          <a:sx n="64" d="100"/>
          <a:sy n="64" d="100"/>
        </p:scale>
        <p:origin x="-540" y="-54"/>
      </p:cViewPr>
      <p:guideLst>
        <p:guide orient="horz" pos="2228"/>
        <p:guide orient="horz" pos="3770"/>
        <p:guide pos="7378"/>
        <p:guide pos="642"/>
        <p:guide pos="71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93E30-4960-415D-B04E-D6EBE4AED462}" type="datetimeFigureOut">
              <a:rPr lang="zh-CN" altLang="en-US" smtClean="0"/>
              <a:t>2018/10/18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1E139-A7E1-44AC-99A9-DB24E6D412F5}" type="slidenum">
              <a:rPr lang="zh-CN" altLang="en-US" smtClean="0"/>
              <a:t>‹#›</a:t>
            </a:fld>
            <a:endParaRPr lang="zh-CN" altLang="en-US"/>
          </a:p>
        </p:txBody>
      </p:sp>
    </p:spTree>
    <p:extLst>
      <p:ext uri="{BB962C8B-B14F-4D97-AF65-F5344CB8AC3E}">
        <p14:creationId xmlns:p14="http://schemas.microsoft.com/office/powerpoint/2010/main" val="2608890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7</a:t>
            </a:fld>
            <a:endParaRPr lang="zh-CN" altLang="en-US"/>
          </a:p>
        </p:txBody>
      </p:sp>
    </p:spTree>
    <p:extLst>
      <p:ext uri="{BB962C8B-B14F-4D97-AF65-F5344CB8AC3E}">
        <p14:creationId xmlns:p14="http://schemas.microsoft.com/office/powerpoint/2010/main" val="68733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32</a:t>
            </a:fld>
            <a:endParaRPr lang="zh-CN" altLang="en-US"/>
          </a:p>
        </p:txBody>
      </p:sp>
    </p:spTree>
    <p:extLst>
      <p:ext uri="{BB962C8B-B14F-4D97-AF65-F5344CB8AC3E}">
        <p14:creationId xmlns:p14="http://schemas.microsoft.com/office/powerpoint/2010/main" val="1845045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33</a:t>
            </a:fld>
            <a:endParaRPr lang="zh-CN" altLang="en-US"/>
          </a:p>
        </p:txBody>
      </p:sp>
    </p:spTree>
    <p:extLst>
      <p:ext uri="{BB962C8B-B14F-4D97-AF65-F5344CB8AC3E}">
        <p14:creationId xmlns:p14="http://schemas.microsoft.com/office/powerpoint/2010/main" val="184504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35</a:t>
            </a:fld>
            <a:endParaRPr lang="zh-CN" altLang="en-US"/>
          </a:p>
        </p:txBody>
      </p:sp>
    </p:spTree>
    <p:extLst>
      <p:ext uri="{BB962C8B-B14F-4D97-AF65-F5344CB8AC3E}">
        <p14:creationId xmlns:p14="http://schemas.microsoft.com/office/powerpoint/2010/main" val="7428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40</a:t>
            </a:fld>
            <a:endParaRPr lang="zh-CN" altLang="en-US"/>
          </a:p>
        </p:txBody>
      </p:sp>
    </p:spTree>
    <p:extLst>
      <p:ext uri="{BB962C8B-B14F-4D97-AF65-F5344CB8AC3E}">
        <p14:creationId xmlns:p14="http://schemas.microsoft.com/office/powerpoint/2010/main" val="500129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42</a:t>
            </a:fld>
            <a:endParaRPr lang="zh-CN" altLang="en-US"/>
          </a:p>
        </p:txBody>
      </p:sp>
    </p:spTree>
    <p:extLst>
      <p:ext uri="{BB962C8B-B14F-4D97-AF65-F5344CB8AC3E}">
        <p14:creationId xmlns:p14="http://schemas.microsoft.com/office/powerpoint/2010/main" val="1845045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43</a:t>
            </a:fld>
            <a:endParaRPr lang="zh-CN" altLang="en-US"/>
          </a:p>
        </p:txBody>
      </p:sp>
    </p:spTree>
    <p:extLst>
      <p:ext uri="{BB962C8B-B14F-4D97-AF65-F5344CB8AC3E}">
        <p14:creationId xmlns:p14="http://schemas.microsoft.com/office/powerpoint/2010/main" val="1845045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45</a:t>
            </a:fld>
            <a:endParaRPr lang="zh-CN" altLang="en-US"/>
          </a:p>
        </p:txBody>
      </p:sp>
    </p:spTree>
    <p:extLst>
      <p:ext uri="{BB962C8B-B14F-4D97-AF65-F5344CB8AC3E}">
        <p14:creationId xmlns:p14="http://schemas.microsoft.com/office/powerpoint/2010/main" val="3555898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46</a:t>
            </a:fld>
            <a:endParaRPr lang="zh-CN" altLang="en-US"/>
          </a:p>
        </p:txBody>
      </p:sp>
    </p:spTree>
    <p:extLst>
      <p:ext uri="{BB962C8B-B14F-4D97-AF65-F5344CB8AC3E}">
        <p14:creationId xmlns:p14="http://schemas.microsoft.com/office/powerpoint/2010/main" val="1524838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47</a:t>
            </a:fld>
            <a:endParaRPr lang="zh-CN" altLang="en-US"/>
          </a:p>
        </p:txBody>
      </p:sp>
    </p:spTree>
    <p:extLst>
      <p:ext uri="{BB962C8B-B14F-4D97-AF65-F5344CB8AC3E}">
        <p14:creationId xmlns:p14="http://schemas.microsoft.com/office/powerpoint/2010/main" val="310033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12</a:t>
            </a:fld>
            <a:endParaRPr lang="zh-CN" altLang="en-US"/>
          </a:p>
        </p:txBody>
      </p:sp>
    </p:spTree>
    <p:extLst>
      <p:ext uri="{BB962C8B-B14F-4D97-AF65-F5344CB8AC3E}">
        <p14:creationId xmlns:p14="http://schemas.microsoft.com/office/powerpoint/2010/main" val="2501793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14</a:t>
            </a:fld>
            <a:endParaRPr lang="zh-CN" altLang="en-US"/>
          </a:p>
        </p:txBody>
      </p:sp>
    </p:spTree>
    <p:extLst>
      <p:ext uri="{BB962C8B-B14F-4D97-AF65-F5344CB8AC3E}">
        <p14:creationId xmlns:p14="http://schemas.microsoft.com/office/powerpoint/2010/main" val="506464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15</a:t>
            </a:fld>
            <a:endParaRPr lang="zh-CN" altLang="en-US"/>
          </a:p>
        </p:txBody>
      </p:sp>
    </p:spTree>
    <p:extLst>
      <p:ext uri="{BB962C8B-B14F-4D97-AF65-F5344CB8AC3E}">
        <p14:creationId xmlns:p14="http://schemas.microsoft.com/office/powerpoint/2010/main" val="3061349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16</a:t>
            </a:fld>
            <a:endParaRPr lang="zh-CN" altLang="en-US"/>
          </a:p>
        </p:txBody>
      </p:sp>
    </p:spTree>
    <p:extLst>
      <p:ext uri="{BB962C8B-B14F-4D97-AF65-F5344CB8AC3E}">
        <p14:creationId xmlns:p14="http://schemas.microsoft.com/office/powerpoint/2010/main" val="248841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17</a:t>
            </a:fld>
            <a:endParaRPr lang="zh-CN" altLang="en-US"/>
          </a:p>
        </p:txBody>
      </p:sp>
    </p:spTree>
    <p:extLst>
      <p:ext uri="{BB962C8B-B14F-4D97-AF65-F5344CB8AC3E}">
        <p14:creationId xmlns:p14="http://schemas.microsoft.com/office/powerpoint/2010/main" val="306134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18</a:t>
            </a:fld>
            <a:endParaRPr lang="zh-CN" altLang="en-US"/>
          </a:p>
        </p:txBody>
      </p:sp>
    </p:spTree>
    <p:extLst>
      <p:ext uri="{BB962C8B-B14F-4D97-AF65-F5344CB8AC3E}">
        <p14:creationId xmlns:p14="http://schemas.microsoft.com/office/powerpoint/2010/main" val="306134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30</a:t>
            </a:fld>
            <a:endParaRPr lang="zh-CN" altLang="en-US"/>
          </a:p>
        </p:txBody>
      </p:sp>
    </p:spTree>
    <p:extLst>
      <p:ext uri="{BB962C8B-B14F-4D97-AF65-F5344CB8AC3E}">
        <p14:creationId xmlns:p14="http://schemas.microsoft.com/office/powerpoint/2010/main" val="184504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31</a:t>
            </a:fld>
            <a:endParaRPr lang="zh-CN" altLang="en-US"/>
          </a:p>
        </p:txBody>
      </p:sp>
    </p:spTree>
    <p:extLst>
      <p:ext uri="{BB962C8B-B14F-4D97-AF65-F5344CB8AC3E}">
        <p14:creationId xmlns:p14="http://schemas.microsoft.com/office/powerpoint/2010/main" val="1845045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 xmlns:a16="http://schemas.microsoft.com/office/drawing/2014/main"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 xmlns:a16="http://schemas.microsoft.com/office/drawing/2014/main"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Tree>
    <p:extLst>
      <p:ext uri="{BB962C8B-B14F-4D97-AF65-F5344CB8AC3E}">
        <p14:creationId xmlns:p14="http://schemas.microsoft.com/office/powerpoint/2010/main" val="160388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40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5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9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 xmlns:a16="http://schemas.microsoft.com/office/drawing/2014/main"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 xmlns:a16="http://schemas.microsoft.com/office/drawing/2014/main"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grpSp>
        <p:nvGrpSpPr>
          <p:cNvPr id="5" name="组合 4">
            <a:extLst>
              <a:ext uri="{FF2B5EF4-FFF2-40B4-BE49-F238E27FC236}">
                <a16:creationId xmlns="" xmlns:a16="http://schemas.microsoft.com/office/drawing/2014/main" id="{37AD4482-1C13-40ED-BF28-B1DBCA11DE9B}"/>
              </a:ext>
            </a:extLst>
          </p:cNvPr>
          <p:cNvGrpSpPr/>
          <p:nvPr userDrawn="1"/>
        </p:nvGrpSpPr>
        <p:grpSpPr>
          <a:xfrm>
            <a:off x="10817779" y="6614190"/>
            <a:ext cx="785563" cy="246985"/>
            <a:chOff x="10089202" y="5934072"/>
            <a:chExt cx="1541440" cy="484636"/>
          </a:xfrm>
        </p:grpSpPr>
        <p:sp>
          <p:nvSpPr>
            <p:cNvPr id="6" name="矩形 5">
              <a:extLst>
                <a:ext uri="{FF2B5EF4-FFF2-40B4-BE49-F238E27FC236}">
                  <a16:creationId xmlns="" xmlns:a16="http://schemas.microsoft.com/office/drawing/2014/main" id="{7D76051E-43D1-4259-83DD-51B5E43537F3}"/>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81B7F237-1D0D-44A3-92FD-402585640E20}"/>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4511E0BB-A703-4F5C-B074-4E30A8F5DADC}"/>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
            <a:extLst>
              <a:ext uri="{FF2B5EF4-FFF2-40B4-BE49-F238E27FC236}">
                <a16:creationId xmlns="" xmlns:a16="http://schemas.microsoft.com/office/drawing/2014/main" id="{C660F40A-8B96-407F-802E-430CA3A8C979}"/>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2445294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36CCEDCD-C5EE-471A-BF49-146D1413FC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1" name="矩形 10">
            <a:extLst>
              <a:ext uri="{FF2B5EF4-FFF2-40B4-BE49-F238E27FC236}">
                <a16:creationId xmlns="" xmlns:a16="http://schemas.microsoft.com/office/drawing/2014/main" id="{B353B932-CB87-4828-91F2-46E063745B6E}"/>
              </a:ext>
            </a:extLst>
          </p:cNvPr>
          <p:cNvSpPr/>
          <p:nvPr userDrawn="1"/>
        </p:nvSpPr>
        <p:spPr>
          <a:xfrm>
            <a:off x="0" y="203199"/>
            <a:ext cx="12192000" cy="794328"/>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 xmlns:a16="http://schemas.microsoft.com/office/drawing/2014/main" id="{133C51A8-8635-45D6-A347-343F23D0A611}"/>
              </a:ext>
            </a:extLst>
          </p:cNvPr>
          <p:cNvGrpSpPr/>
          <p:nvPr userDrawn="1"/>
        </p:nvGrpSpPr>
        <p:grpSpPr>
          <a:xfrm>
            <a:off x="10817779" y="6614190"/>
            <a:ext cx="785563" cy="246985"/>
            <a:chOff x="10089202" y="5934072"/>
            <a:chExt cx="1541440" cy="484636"/>
          </a:xfrm>
        </p:grpSpPr>
        <p:sp>
          <p:nvSpPr>
            <p:cNvPr id="5" name="矩形 4">
              <a:extLst>
                <a:ext uri="{FF2B5EF4-FFF2-40B4-BE49-F238E27FC236}">
                  <a16:creationId xmlns="" xmlns:a16="http://schemas.microsoft.com/office/drawing/2014/main" id="{C84D39DD-97B3-4AF0-9B6F-06C5A0139734}"/>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 xmlns:a16="http://schemas.microsoft.com/office/drawing/2014/main" id="{D0D0C1E9-BFF1-43E5-9236-81DF8B1D8A76}"/>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 xmlns:a16="http://schemas.microsoft.com/office/drawing/2014/main" id="{B8AEEC6A-B0B3-452A-90AB-6D44E3AA76CE}"/>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1">
            <a:extLst>
              <a:ext uri="{FF2B5EF4-FFF2-40B4-BE49-F238E27FC236}">
                <a16:creationId xmlns="" xmlns:a16="http://schemas.microsoft.com/office/drawing/2014/main" id="{705B942A-C007-4F5A-B4B7-0E16E6A56613}"/>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3931303234"/>
      </p:ext>
    </p:extLst>
  </p:cSld>
  <p:clrMapOvr>
    <a:masterClrMapping/>
  </p:clrMapOvr>
  <p:extLst mod="1">
    <p:ext uri="{DCECCB84-F9BA-43D5-87BE-67443E8EF086}">
      <p15:sldGuideLst xmlns="" xmlns:p15="http://schemas.microsoft.com/office/powerpoint/2012/main">
        <p15:guide id="1" pos="3840" userDrawn="1">
          <p15:clr>
            <a:srgbClr val="FBAE40"/>
          </p15:clr>
        </p15:guide>
        <p15:guide id="2" pos="325" userDrawn="1">
          <p15:clr>
            <a:srgbClr val="FBAE40"/>
          </p15:clr>
        </p15:guide>
        <p15:guide id="3" orient="horz" pos="504" userDrawn="1">
          <p15:clr>
            <a:srgbClr val="FBAE40"/>
          </p15:clr>
        </p15:guide>
        <p15:guide id="4" orient="horz" pos="25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6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262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90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159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7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C6C44611-4148-4830-913E-24B7C0EF3835}"/>
              </a:ext>
            </a:extLst>
          </p:cNvPr>
          <p:cNvGrpSpPr/>
          <p:nvPr userDrawn="1"/>
        </p:nvGrpSpPr>
        <p:grpSpPr>
          <a:xfrm>
            <a:off x="10817779" y="6614190"/>
            <a:ext cx="785563" cy="246985"/>
            <a:chOff x="10089202" y="5934072"/>
            <a:chExt cx="1541440" cy="484636"/>
          </a:xfrm>
        </p:grpSpPr>
        <p:sp>
          <p:nvSpPr>
            <p:cNvPr id="3" name="矩形 2">
              <a:extLst>
                <a:ext uri="{FF2B5EF4-FFF2-40B4-BE49-F238E27FC236}">
                  <a16:creationId xmlns="" xmlns:a16="http://schemas.microsoft.com/office/drawing/2014/main" id="{35D0E0AB-284E-4813-B7FC-B4C0DD4BA1D9}"/>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 xmlns:a16="http://schemas.microsoft.com/office/drawing/2014/main" id="{B9A8107A-C32E-4C31-B394-FBAAB7B49209}"/>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BD906CF2-3C2B-4E19-9FCA-6BA8A96C471D}"/>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1">
            <a:extLst>
              <a:ext uri="{FF2B5EF4-FFF2-40B4-BE49-F238E27FC236}">
                <a16:creationId xmlns="" xmlns:a16="http://schemas.microsoft.com/office/drawing/2014/main" id="{0A7CD1D7-2172-466A-843A-2D53A5532270}"/>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191794636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package" Target="../embeddings/Microsoft_Excel____1.xlsx"/><Relationship Id="rId7" Type="http://schemas.openxmlformats.org/officeDocument/2006/relationships/image" Target="../media/image19.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6.bin"/><Relationship Id="rId18" Type="http://schemas.openxmlformats.org/officeDocument/2006/relationships/image" Target="../media/image39.wmf"/><Relationship Id="rId3" Type="http://schemas.openxmlformats.org/officeDocument/2006/relationships/notesSlide" Target="../notesSlides/notesSlide10.xml"/><Relationship Id="rId7" Type="http://schemas.openxmlformats.org/officeDocument/2006/relationships/oleObject" Target="../embeddings/oleObject3.bin"/><Relationship Id="rId12" Type="http://schemas.openxmlformats.org/officeDocument/2006/relationships/image" Target="../media/image36.wmf"/><Relationship Id="rId17" Type="http://schemas.openxmlformats.org/officeDocument/2006/relationships/oleObject" Target="../embeddings/oleObject8.bin"/><Relationship Id="rId2" Type="http://schemas.openxmlformats.org/officeDocument/2006/relationships/slideLayout" Target="../slideLayouts/slideLayout3.xml"/><Relationship Id="rId16" Type="http://schemas.openxmlformats.org/officeDocument/2006/relationships/image" Target="../media/image38.wmf"/><Relationship Id="rId1" Type="http://schemas.openxmlformats.org/officeDocument/2006/relationships/vmlDrawing" Target="../drawings/vmlDrawing3.vml"/><Relationship Id="rId6" Type="http://schemas.openxmlformats.org/officeDocument/2006/relationships/image" Target="../media/image3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35.wmf"/><Relationship Id="rId4" Type="http://schemas.openxmlformats.org/officeDocument/2006/relationships/image" Target="../media/image31.jpg"/><Relationship Id="rId9" Type="http://schemas.openxmlformats.org/officeDocument/2006/relationships/oleObject" Target="../embeddings/oleObject4.bin"/><Relationship Id="rId14" Type="http://schemas.openxmlformats.org/officeDocument/2006/relationships/image" Target="../media/image37.wmf"/></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1.emf"/><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3.xml"/><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3.xml"/><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7.emf"/><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jf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4.jpg"/><Relationship Id="rId7"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66.wmf"/><Relationship Id="rId5" Type="http://schemas.openxmlformats.org/officeDocument/2006/relationships/oleObject" Target="../embeddings/oleObject9.bin"/><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9.jfi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57CDD901-3051-4DC8-9F43-4036819C9278}"/>
              </a:ext>
            </a:extLst>
          </p:cNvPr>
          <p:cNvSpPr/>
          <p:nvPr/>
        </p:nvSpPr>
        <p:spPr>
          <a:xfrm>
            <a:off x="0" y="1980293"/>
            <a:ext cx="12191999" cy="21122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 xmlns:a16="http://schemas.microsoft.com/office/drawing/2014/main" id="{C9E5DDA7-1EF8-4BBA-9F69-884932B8D319}"/>
              </a:ext>
            </a:extLst>
          </p:cNvPr>
          <p:cNvSpPr/>
          <p:nvPr/>
        </p:nvSpPr>
        <p:spPr>
          <a:xfrm>
            <a:off x="720140" y="2129407"/>
            <a:ext cx="10757485" cy="1808618"/>
          </a:xfrm>
          <a:prstGeom prst="rect">
            <a:avLst/>
          </a:prstGeom>
          <a:solidFill>
            <a:srgbClr val="00A9F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 xmlns:a16="http://schemas.microsoft.com/office/drawing/2014/main" id="{52FF32B2-EC66-4778-A1CB-C91AF086FEE4}"/>
              </a:ext>
            </a:extLst>
          </p:cNvPr>
          <p:cNvSpPr/>
          <p:nvPr/>
        </p:nvSpPr>
        <p:spPr>
          <a:xfrm>
            <a:off x="1227351" y="2479718"/>
            <a:ext cx="9998251" cy="1107996"/>
          </a:xfrm>
          <a:prstGeom prst="rect">
            <a:avLst/>
          </a:prstGeom>
        </p:spPr>
        <p:txBody>
          <a:bodyPr wrap="none">
            <a:spAutoFit/>
          </a:bodyPr>
          <a:lstStyle/>
          <a:p>
            <a:pPr algn="ctr"/>
            <a:r>
              <a:rPr lang="zh-CN" altLang="en-US" sz="6600" b="1" dirty="0" smtClean="0">
                <a:solidFill>
                  <a:schemeClr val="bg1"/>
                </a:solidFill>
                <a:effectLst>
                  <a:outerShdw blurRad="38100" dist="38100" dir="2700000" algn="tl">
                    <a:srgbClr val="000000">
                      <a:alpha val="43137"/>
                    </a:srgbClr>
                  </a:outerShdw>
                </a:effectLst>
              </a:rPr>
              <a:t>第七章  国际经济关系统计</a:t>
            </a:r>
            <a:endParaRPr lang="zh-CN" altLang="en-US" sz="6600" b="1" dirty="0">
              <a:solidFill>
                <a:schemeClr val="bg1"/>
              </a:solidFill>
              <a:effectLst>
                <a:outerShdw blurRad="38100" dist="38100" dir="2700000" algn="tl">
                  <a:srgbClr val="000000">
                    <a:alpha val="43137"/>
                  </a:srgbClr>
                </a:outerShdw>
              </a:effectLst>
            </a:endParaRPr>
          </a:p>
        </p:txBody>
      </p:sp>
      <p:sp>
        <p:nvSpPr>
          <p:cNvPr id="12" name="矩形 11">
            <a:extLst>
              <a:ext uri="{FF2B5EF4-FFF2-40B4-BE49-F238E27FC236}">
                <a16:creationId xmlns="" xmlns:a16="http://schemas.microsoft.com/office/drawing/2014/main" id="{174ACEBF-3FCF-4B03-8119-7D41C4E60CE5}"/>
              </a:ext>
            </a:extLst>
          </p:cNvPr>
          <p:cNvSpPr/>
          <p:nvPr/>
        </p:nvSpPr>
        <p:spPr>
          <a:xfrm>
            <a:off x="720140" y="4020569"/>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 xmlns:a16="http://schemas.microsoft.com/office/drawing/2014/main" id="{D0D7A2CB-C0FF-4E7B-9099-5C84DE9DD5CE}"/>
              </a:ext>
            </a:extLst>
          </p:cNvPr>
          <p:cNvSpPr/>
          <p:nvPr/>
        </p:nvSpPr>
        <p:spPr>
          <a:xfrm>
            <a:off x="717257" y="1980293"/>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 xmlns:a16="http://schemas.microsoft.com/office/drawing/2014/main" id="{039B2244-9772-F54B-BF30-7217E4D9A45F}"/>
              </a:ext>
            </a:extLst>
          </p:cNvPr>
          <p:cNvSpPr txBox="1"/>
          <p:nvPr/>
        </p:nvSpPr>
        <p:spPr>
          <a:xfrm>
            <a:off x="4863877" y="4241683"/>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643248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4145687" cy="1015663"/>
          </a:xfrm>
          <a:prstGeom prst="rect">
            <a:avLst/>
          </a:prstGeom>
        </p:spPr>
        <p:txBody>
          <a:bodyPr wrap="none">
            <a:spAutoFit/>
          </a:bodyPr>
          <a:lstStyle/>
          <a:p>
            <a:r>
              <a:rPr lang="zh-CN" altLang="en-US" sz="3000" b="1" dirty="0">
                <a:solidFill>
                  <a:schemeClr val="bg1"/>
                </a:solidFill>
              </a:rPr>
              <a:t> 二、国际服务贸易统计</a:t>
            </a:r>
          </a:p>
          <a:p>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10</a:t>
            </a:fld>
            <a:endParaRPr lang="zh-CN" altLang="en-US" dirty="0"/>
          </a:p>
        </p:txBody>
      </p:sp>
      <p:grpSp>
        <p:nvGrpSpPr>
          <p:cNvPr id="18" name="组合 17">
            <a:extLst>
              <a:ext uri="{FF2B5EF4-FFF2-40B4-BE49-F238E27FC236}">
                <a16:creationId xmlns="" xmlns:a16="http://schemas.microsoft.com/office/drawing/2014/main" id="{63004703-EB7B-0D4C-B49D-853C07ADE047}"/>
              </a:ext>
            </a:extLst>
          </p:cNvPr>
          <p:cNvGrpSpPr/>
          <p:nvPr/>
        </p:nvGrpSpPr>
        <p:grpSpPr>
          <a:xfrm>
            <a:off x="4795064" y="2271561"/>
            <a:ext cx="775871" cy="2797980"/>
            <a:chOff x="3161605" y="3783143"/>
            <a:chExt cx="1026311" cy="3861469"/>
          </a:xfrm>
          <a:effectLst>
            <a:outerShdw blurRad="50800" dist="38100" dir="2700000" algn="tl" rotWithShape="0">
              <a:prstClr val="black">
                <a:alpha val="40000"/>
              </a:prstClr>
            </a:outerShdw>
          </a:effectLst>
        </p:grpSpPr>
        <p:grpSp>
          <p:nvGrpSpPr>
            <p:cNvPr id="19" name="组合 16">
              <a:extLst>
                <a:ext uri="{FF2B5EF4-FFF2-40B4-BE49-F238E27FC236}">
                  <a16:creationId xmlns="" xmlns:a16="http://schemas.microsoft.com/office/drawing/2014/main" id="{3E31C9D6-B1A3-C14E-87E9-0AB57BBEADDE}"/>
                </a:ext>
              </a:extLst>
            </p:cNvPr>
            <p:cNvGrpSpPr/>
            <p:nvPr/>
          </p:nvGrpSpPr>
          <p:grpSpPr>
            <a:xfrm>
              <a:off x="3163398" y="3783143"/>
              <a:ext cx="1024518" cy="3861469"/>
              <a:chOff x="3163398" y="3783143"/>
              <a:chExt cx="1024518" cy="3861469"/>
            </a:xfrm>
          </p:grpSpPr>
          <p:sp>
            <p:nvSpPr>
              <p:cNvPr id="21" name="任意多边形 8">
                <a:extLst>
                  <a:ext uri="{FF2B5EF4-FFF2-40B4-BE49-F238E27FC236}">
                    <a16:creationId xmlns="" xmlns:a16="http://schemas.microsoft.com/office/drawing/2014/main" id="{DE7452AB-60F5-7E45-B4A9-83A219EEFB95}"/>
                  </a:ext>
                </a:extLst>
              </p:cNvPr>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22" name="任意多边形 11">
                <a:extLst>
                  <a:ext uri="{FF2B5EF4-FFF2-40B4-BE49-F238E27FC236}">
                    <a16:creationId xmlns="" xmlns:a16="http://schemas.microsoft.com/office/drawing/2014/main" id="{C8A34AA2-BE90-0949-9D57-84AFC4AB8EB2}"/>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20" name="任意多边形 9">
              <a:extLst>
                <a:ext uri="{FF2B5EF4-FFF2-40B4-BE49-F238E27FC236}">
                  <a16:creationId xmlns="" xmlns:a16="http://schemas.microsoft.com/office/drawing/2014/main" id="{C7566F73-9EAC-FD4B-9AF9-40D4A4322525}"/>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23" name="椭圆 22">
            <a:extLst>
              <a:ext uri="{FF2B5EF4-FFF2-40B4-BE49-F238E27FC236}">
                <a16:creationId xmlns="" xmlns:a16="http://schemas.microsoft.com/office/drawing/2014/main" id="{BEAB0675-0857-7640-852F-1E7A80349790}"/>
              </a:ext>
            </a:extLst>
          </p:cNvPr>
          <p:cNvSpPr/>
          <p:nvPr/>
        </p:nvSpPr>
        <p:spPr>
          <a:xfrm rot="16200000">
            <a:off x="2089613" y="2553537"/>
            <a:ext cx="2236914" cy="2270660"/>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lstStyle/>
          <a:p>
            <a:pPr lvl="0" algn="ctr" defTabSz="2889250">
              <a:lnSpc>
                <a:spcPct val="90000"/>
              </a:lnSpc>
              <a:spcBef>
                <a:spcPct val="0"/>
              </a:spcBef>
              <a:spcAft>
                <a:spcPct val="35000"/>
              </a:spcAft>
            </a:pPr>
            <a:r>
              <a:rPr lang="en-US" altLang="zh-CN" sz="3000" kern="1200" dirty="0" smtClean="0">
                <a:solidFill>
                  <a:srgbClr val="00A9F3"/>
                </a:solidFill>
                <a:effectLst>
                  <a:outerShdw blurRad="38100" dist="38100" dir="2700000" algn="tl">
                    <a:srgbClr val="000000">
                      <a:alpha val="43137"/>
                    </a:srgbClr>
                  </a:outerShdw>
                </a:effectLst>
                <a:latin typeface="Times New Roman" pitchFamily="18" charset="0"/>
                <a:cs typeface="Times New Roman" pitchFamily="18" charset="0"/>
              </a:rPr>
              <a:t>BOP</a:t>
            </a:r>
            <a:r>
              <a:rPr lang="zh-CN" altLang="en-US" sz="3000" kern="1200" dirty="0" smtClean="0">
                <a:solidFill>
                  <a:srgbClr val="00A9F3"/>
                </a:solidFill>
                <a:effectLst>
                  <a:outerShdw blurRad="38100" dist="38100" dir="2700000" algn="tl">
                    <a:srgbClr val="000000">
                      <a:alpha val="43137"/>
                    </a:srgbClr>
                  </a:outerShdw>
                </a:effectLst>
                <a:latin typeface="Times New Roman" pitchFamily="18" charset="0"/>
                <a:cs typeface="Times New Roman" pitchFamily="18" charset="0"/>
              </a:rPr>
              <a:t>服务贸易统计方法</a:t>
            </a:r>
            <a:endParaRPr lang="zh-CN" altLang="en-US" sz="3000" kern="1200" dirty="0">
              <a:solidFill>
                <a:srgbClr val="00A9F3"/>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6" name="圆角矩形 15">
            <a:extLst>
              <a:ext uri="{FF2B5EF4-FFF2-40B4-BE49-F238E27FC236}">
                <a16:creationId xmlns="" xmlns:a16="http://schemas.microsoft.com/office/drawing/2014/main" id="{90B65116-54DC-5D4D-8D20-6CABC8115267}"/>
              </a:ext>
            </a:extLst>
          </p:cNvPr>
          <p:cNvSpPr/>
          <p:nvPr/>
        </p:nvSpPr>
        <p:spPr>
          <a:xfrm>
            <a:off x="5734351" y="2087698"/>
            <a:ext cx="4279520"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BOP</a:t>
            </a:r>
            <a:r>
              <a:rPr lang="zh-CN" altLang="en-US" sz="2400" b="1" dirty="0">
                <a:solidFill>
                  <a:schemeClr val="bg1"/>
                </a:solidFill>
                <a:latin typeface="微软雅黑" panose="020B0503020204020204" pitchFamily="34" charset="-122"/>
                <a:ea typeface="微软雅黑" panose="020B0503020204020204" pitchFamily="34" charset="-122"/>
              </a:rPr>
              <a:t>对服务的统计</a:t>
            </a:r>
          </a:p>
        </p:txBody>
      </p:sp>
      <p:sp>
        <p:nvSpPr>
          <p:cNvPr id="29" name="圆角矩形 13">
            <a:extLst>
              <a:ext uri="{FF2B5EF4-FFF2-40B4-BE49-F238E27FC236}">
                <a16:creationId xmlns="" xmlns:a16="http://schemas.microsoft.com/office/drawing/2014/main" id="{6490D3B5-B06F-7248-B109-23B05336BAFB}"/>
              </a:ext>
            </a:extLst>
          </p:cNvPr>
          <p:cNvSpPr/>
          <p:nvPr/>
        </p:nvSpPr>
        <p:spPr>
          <a:xfrm>
            <a:off x="5734351" y="3277422"/>
            <a:ext cx="4279519"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BOP</a:t>
            </a:r>
            <a:r>
              <a:rPr lang="zh-CN" altLang="en-US" sz="2400" b="1" dirty="0">
                <a:solidFill>
                  <a:schemeClr val="bg1"/>
                </a:solidFill>
                <a:latin typeface="微软雅黑" panose="020B0503020204020204" pitchFamily="34" charset="-122"/>
                <a:ea typeface="微软雅黑" panose="020B0503020204020204" pitchFamily="34" charset="-122"/>
              </a:rPr>
              <a:t>与模式</a:t>
            </a:r>
            <a:r>
              <a:rPr lang="en-US" altLang="zh-CN" sz="2400" b="1" dirty="0">
                <a:solidFill>
                  <a:schemeClr val="bg1"/>
                </a:solidFill>
                <a:latin typeface="微软雅黑" panose="020B0503020204020204" pitchFamily="34" charset="-122"/>
                <a:ea typeface="微软雅黑" panose="020B0503020204020204" pitchFamily="34" charset="-122"/>
              </a:rPr>
              <a:t>4</a:t>
            </a:r>
            <a:r>
              <a:rPr lang="zh-CN" altLang="en-US" sz="2400" b="1" dirty="0">
                <a:solidFill>
                  <a:schemeClr val="bg1"/>
                </a:solidFill>
                <a:latin typeface="微软雅黑" panose="020B0503020204020204" pitchFamily="34" charset="-122"/>
                <a:ea typeface="微软雅黑" panose="020B0503020204020204" pitchFamily="34" charset="-122"/>
              </a:rPr>
              <a:t>有关的资金流量</a:t>
            </a:r>
          </a:p>
        </p:txBody>
      </p:sp>
      <p:sp>
        <p:nvSpPr>
          <p:cNvPr id="30" name="圆角矩形 14">
            <a:extLst>
              <a:ext uri="{FF2B5EF4-FFF2-40B4-BE49-F238E27FC236}">
                <a16:creationId xmlns="" xmlns:a16="http://schemas.microsoft.com/office/drawing/2014/main" id="{FB398174-EBBE-7242-974E-38CC1ED81041}"/>
              </a:ext>
            </a:extLst>
          </p:cNvPr>
          <p:cNvSpPr/>
          <p:nvPr/>
        </p:nvSpPr>
        <p:spPr>
          <a:xfrm>
            <a:off x="5749342" y="4390020"/>
            <a:ext cx="4279520"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BOP</a:t>
            </a:r>
            <a:r>
              <a:rPr lang="zh-CN" altLang="en-US" sz="2400" b="1" dirty="0">
                <a:solidFill>
                  <a:schemeClr val="bg1"/>
                </a:solidFill>
                <a:latin typeface="微软雅黑" panose="020B0503020204020204" pitchFamily="34" charset="-122"/>
                <a:ea typeface="微软雅黑" panose="020B0503020204020204" pitchFamily="34" charset="-122"/>
              </a:rPr>
              <a:t>对外国直接投资的统计</a:t>
            </a:r>
          </a:p>
        </p:txBody>
      </p:sp>
      <p:sp>
        <p:nvSpPr>
          <p:cNvPr id="16" name="矩形 15">
            <a:extLst>
              <a:ext uri="{FF2B5EF4-FFF2-40B4-BE49-F238E27FC236}">
                <a16:creationId xmlns=""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Tree>
    <p:extLst>
      <p:ext uri="{BB962C8B-B14F-4D97-AF65-F5344CB8AC3E}">
        <p14:creationId xmlns:p14="http://schemas.microsoft.com/office/powerpoint/2010/main" val="2666750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 xmlns:a16="http://schemas.microsoft.com/office/drawing/2014/main" id="{092B5127-C2FA-470A-9167-8BAF6AEB3ACF}"/>
              </a:ext>
            </a:extLst>
          </p:cNvPr>
          <p:cNvSpPr txBox="1"/>
          <p:nvPr/>
        </p:nvSpPr>
        <p:spPr>
          <a:xfrm>
            <a:off x="6055062" y="1465692"/>
            <a:ext cx="5623724" cy="523220"/>
          </a:xfrm>
          <a:prstGeom prst="rect">
            <a:avLst/>
          </a:prstGeom>
          <a:noFill/>
        </p:spPr>
        <p:txBody>
          <a:bodyPr wrap="square" rtlCol="0">
            <a:spAutoFit/>
          </a:bodyPr>
          <a:lstStyle/>
          <a:p>
            <a:r>
              <a:rPr lang="zh-CN" altLang="en-US" sz="2800" b="1" dirty="0">
                <a:solidFill>
                  <a:srgbClr val="00B0F0"/>
                </a:solidFill>
                <a:latin typeface="微软雅黑" panose="020B0503020204020204" pitchFamily="34" charset="-122"/>
                <a:ea typeface="微软雅黑" panose="020B0503020204020204" pitchFamily="34" charset="-122"/>
              </a:rPr>
              <a:t>国外分支机构服务贸易统计方法</a:t>
            </a:r>
          </a:p>
        </p:txBody>
      </p:sp>
      <p:sp>
        <p:nvSpPr>
          <p:cNvPr id="20" name="矩形 19">
            <a:extLst>
              <a:ext uri="{FF2B5EF4-FFF2-40B4-BE49-F238E27FC236}">
                <a16:creationId xmlns="" xmlns:a16="http://schemas.microsoft.com/office/drawing/2014/main" id="{7F7F7CB3-4538-4130-AACC-11593E6232BB}"/>
              </a:ext>
            </a:extLst>
          </p:cNvPr>
          <p:cNvSpPr/>
          <p:nvPr/>
        </p:nvSpPr>
        <p:spPr>
          <a:xfrm>
            <a:off x="5911046" y="2318366"/>
            <a:ext cx="5710866" cy="2243050"/>
          </a:xfrm>
          <a:prstGeom prst="rect">
            <a:avLst/>
          </a:prstGeom>
        </p:spPr>
        <p:txBody>
          <a:bodyPr wrap="square">
            <a:spAutoFit/>
          </a:bodyPr>
          <a:lstStyle/>
          <a:p>
            <a:pPr algn="just">
              <a:lnSpc>
                <a:spcPct val="150000"/>
              </a:lnSpc>
            </a:pPr>
            <a:r>
              <a:rPr lang="zh-CN" altLang="en-US" sz="2400" b="1" kern="100" dirty="0">
                <a:latin typeface="微软雅黑" panose="020B0503020204020204" pitchFamily="34" charset="-122"/>
                <a:ea typeface="微软雅黑" panose="020B0503020204020204" pitchFamily="34" charset="-122"/>
                <a:cs typeface="Arial" panose="020B0604020202020204" pitchFamily="34" charset="0"/>
              </a:rPr>
              <a:t>国外分支机构服务贸易统计测算服务供应商通过设在国外市场的分支机构而实现的境外商业存在，因此该统计与外国直接投资统计紧密相关。</a:t>
            </a:r>
            <a:endParaRPr lang="en-US" altLang="zh-CN" sz="2400" b="1"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五边形 1">
            <a:extLst>
              <a:ext uri="{FF2B5EF4-FFF2-40B4-BE49-F238E27FC236}">
                <a16:creationId xmlns="" xmlns:a16="http://schemas.microsoft.com/office/drawing/2014/main"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 xmlns:a16="http://schemas.microsoft.com/office/drawing/2014/main" id="{42073278-AA82-46C9-9E05-F94DC3490636}"/>
              </a:ext>
            </a:extLst>
          </p:cNvPr>
          <p:cNvSpPr>
            <a:spLocks noGrp="1"/>
          </p:cNvSpPr>
          <p:nvPr>
            <p:ph type="sldNum" sz="quarter" idx="4"/>
          </p:nvPr>
        </p:nvSpPr>
        <p:spPr/>
        <p:txBody>
          <a:bodyPr/>
          <a:lstStyle/>
          <a:p>
            <a:fld id="{089E6A1B-787B-48C2-89E0-46ED219FD4E0}" type="slidenum">
              <a:rPr lang="zh-CN" altLang="en-US" smtClean="0"/>
              <a:pPr/>
              <a:t>11</a:t>
            </a:fld>
            <a:endParaRPr lang="zh-CN" altLang="en-US" dirty="0"/>
          </a:p>
        </p:txBody>
      </p:sp>
      <p:grpSp>
        <p:nvGrpSpPr>
          <p:cNvPr id="13" name="组合 12">
            <a:extLst>
              <a:ext uri="{FF2B5EF4-FFF2-40B4-BE49-F238E27FC236}">
                <a16:creationId xmlns="" xmlns:a16="http://schemas.microsoft.com/office/drawing/2014/main" id="{174984F9-083E-2740-90A7-6430BA59C288}"/>
              </a:ext>
            </a:extLst>
          </p:cNvPr>
          <p:cNvGrpSpPr/>
          <p:nvPr/>
        </p:nvGrpSpPr>
        <p:grpSpPr>
          <a:xfrm>
            <a:off x="5911046" y="4961444"/>
            <a:ext cx="5710866" cy="1270206"/>
            <a:chOff x="1019175" y="1912520"/>
            <a:chExt cx="4999972" cy="1270206"/>
          </a:xfrm>
        </p:grpSpPr>
        <p:sp>
          <p:nvSpPr>
            <p:cNvPr id="14" name="矩形: 圆角 5">
              <a:extLst>
                <a:ext uri="{FF2B5EF4-FFF2-40B4-BE49-F238E27FC236}">
                  <a16:creationId xmlns="" xmlns:a16="http://schemas.microsoft.com/office/drawing/2014/main" id="{3F5E5474-C149-F04B-A556-50E2A6C92F1F}"/>
                </a:ext>
              </a:extLst>
            </p:cNvPr>
            <p:cNvSpPr/>
            <p:nvPr/>
          </p:nvSpPr>
          <p:spPr>
            <a:xfrm>
              <a:off x="1019175" y="1912520"/>
              <a:ext cx="4999972" cy="1268684"/>
            </a:xfrm>
            <a:prstGeom prst="roundRect">
              <a:avLst>
                <a:gd name="adj" fmla="val 6907"/>
              </a:avLst>
            </a:prstGeom>
            <a:solidFill>
              <a:srgbClr val="7B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 xmlns:a16="http://schemas.microsoft.com/office/drawing/2014/main" id="{DD41A4B9-D894-DD45-ADDB-1469AD83B5D5}"/>
                </a:ext>
              </a:extLst>
            </p:cNvPr>
            <p:cNvSpPr/>
            <p:nvPr/>
          </p:nvSpPr>
          <p:spPr>
            <a:xfrm>
              <a:off x="1115417" y="1982397"/>
              <a:ext cx="4903730" cy="1200329"/>
            </a:xfrm>
            <a:prstGeom prst="rect">
              <a:avLst/>
            </a:prstGeom>
          </p:spPr>
          <p:txBody>
            <a:bodyPr wrap="square">
              <a:spAutoFit/>
            </a:bodyPr>
            <a:lstStyle/>
            <a:p>
              <a:pPr algn="just"/>
              <a:r>
                <a:rPr lang="zh-CN" altLang="en-US" sz="2400" b="1" dirty="0">
                  <a:solidFill>
                    <a:schemeClr val="bg1"/>
                  </a:solidFill>
                  <a:effectLst>
                    <a:outerShdw blurRad="38100" dist="38100" dir="2700000" algn="tl">
                      <a:srgbClr val="000000">
                        <a:alpha val="43137"/>
                      </a:srgbClr>
                    </a:outerShdw>
                  </a:effectLst>
                </a:rPr>
                <a:t>如何合理确定国外分支机构服务贸易统计变量是测算商业存在模式首要解决的问题。</a:t>
              </a:r>
            </a:p>
          </p:txBody>
        </p:sp>
      </p:grpSp>
      <p:sp>
        <p:nvSpPr>
          <p:cNvPr id="16" name="矩形 15">
            <a:extLst>
              <a:ext uri="{FF2B5EF4-FFF2-40B4-BE49-F238E27FC236}">
                <a16:creationId xmlns="" xmlns:a16="http://schemas.microsoft.com/office/drawing/2014/main" id="{6CA49670-3374-BE43-A3BB-92BB474FF914}"/>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sp>
        <p:nvSpPr>
          <p:cNvPr id="17" name="矩形 16">
            <a:extLst>
              <a:ext uri="{FF2B5EF4-FFF2-40B4-BE49-F238E27FC236}">
                <a16:creationId xmlns="" xmlns:a16="http://schemas.microsoft.com/office/drawing/2014/main" id="{CD7A0A50-A1E9-47F1-B630-0444970FB2E5}"/>
              </a:ext>
            </a:extLst>
          </p:cNvPr>
          <p:cNvSpPr/>
          <p:nvPr/>
        </p:nvSpPr>
        <p:spPr>
          <a:xfrm>
            <a:off x="803970" y="323364"/>
            <a:ext cx="4145687" cy="1015663"/>
          </a:xfrm>
          <a:prstGeom prst="rect">
            <a:avLst/>
          </a:prstGeom>
        </p:spPr>
        <p:txBody>
          <a:bodyPr wrap="none">
            <a:spAutoFit/>
          </a:bodyPr>
          <a:lstStyle/>
          <a:p>
            <a:r>
              <a:rPr lang="zh-CN" altLang="en-US" sz="3000" b="1" dirty="0">
                <a:solidFill>
                  <a:schemeClr val="bg1"/>
                </a:solidFill>
              </a:rPr>
              <a:t> 二、国际服务贸易统计</a:t>
            </a:r>
          </a:p>
          <a:p>
            <a:endParaRPr lang="zh-CN" altLang="en-US" sz="3000" b="1" dirty="0">
              <a:solidFill>
                <a:schemeClr val="bg1"/>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24" y="2235398"/>
            <a:ext cx="5576977" cy="2807203"/>
          </a:xfrm>
          <a:prstGeom prst="rect">
            <a:avLst/>
          </a:prstGeom>
        </p:spPr>
      </p:pic>
    </p:spTree>
    <p:extLst>
      <p:ext uri="{BB962C8B-B14F-4D97-AF65-F5344CB8AC3E}">
        <p14:creationId xmlns:p14="http://schemas.microsoft.com/office/powerpoint/2010/main" val="24309202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5">
            <a:extLst>
              <a:ext uri="{FF2B5EF4-FFF2-40B4-BE49-F238E27FC236}">
                <a16:creationId xmlns="" xmlns:a16="http://schemas.microsoft.com/office/drawing/2014/main" id="{87FDA447-E391-4F9E-B0E0-8967B2AF4F8C}"/>
              </a:ext>
            </a:extLst>
          </p:cNvPr>
          <p:cNvSpPr/>
          <p:nvPr/>
        </p:nvSpPr>
        <p:spPr>
          <a:xfrm>
            <a:off x="803970" y="2498292"/>
            <a:ext cx="6722877" cy="3240869"/>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lnSpc>
                <a:spcPct val="150000"/>
              </a:lnSpc>
              <a:spcBef>
                <a:spcPct val="0"/>
              </a:spcBef>
              <a:spcAft>
                <a:spcPts val="0"/>
              </a:spcAft>
            </a:pP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国际服务贸易统计手册</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MSITS</a:t>
            </a:r>
            <a:r>
              <a:rPr lang="zh-CN" altLang="en-US" sz="2000" b="1" dirty="0">
                <a:solidFill>
                  <a:schemeClr val="bg1"/>
                </a:solidFill>
                <a:latin typeface="微软雅黑" panose="020B0503020204020204" pitchFamily="34" charset="-122"/>
                <a:ea typeface="微软雅黑" panose="020B0503020204020204" pitchFamily="34" charset="-122"/>
              </a:rPr>
              <a:t>）第一次在统计背景下介绍了供应模式，提出了一种统计上可操作的、与国际统计标准相一致的、针对服务贸易供应模式的统计分配简化方法</a:t>
            </a:r>
            <a:r>
              <a:rPr lang="zh-CN" altLang="en-US" sz="2000" b="1" dirty="0" smtClean="0">
                <a:solidFill>
                  <a:schemeClr val="bg1"/>
                </a:solidFill>
                <a:latin typeface="微软雅黑" panose="020B0503020204020204" pitchFamily="34" charset="-122"/>
                <a:ea typeface="微软雅黑" panose="020B0503020204020204" pitchFamily="34" charset="-122"/>
              </a:rPr>
              <a:t>拓展阅读</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专栏</a:t>
            </a:r>
            <a:r>
              <a:rPr lang="en-US" altLang="zh-CN" sz="2000" b="1" dirty="0">
                <a:solidFill>
                  <a:schemeClr val="bg1"/>
                </a:solidFill>
                <a:latin typeface="微软雅黑" panose="020B0503020204020204" pitchFamily="34" charset="-122"/>
                <a:ea typeface="微软雅黑" panose="020B0503020204020204" pitchFamily="34" charset="-122"/>
              </a:rPr>
              <a:t>7-2  </a:t>
            </a:r>
            <a:r>
              <a:rPr lang="zh-CN" altLang="en-US" sz="2000" b="1" dirty="0">
                <a:solidFill>
                  <a:schemeClr val="bg1"/>
                </a:solidFill>
                <a:latin typeface="微软雅黑" panose="020B0503020204020204" pitchFamily="34" charset="-122"/>
                <a:ea typeface="微软雅黑" panose="020B0503020204020204" pitchFamily="34" charset="-122"/>
              </a:rPr>
              <a:t>服务贸易的供应模式与统计方法的对应</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对角圆角矩形 10">
            <a:extLst>
              <a:ext uri="{FF2B5EF4-FFF2-40B4-BE49-F238E27FC236}">
                <a16:creationId xmlns="" xmlns:a16="http://schemas.microsoft.com/office/drawing/2014/main" id="{812D5D41-5182-471C-8BE6-63DA8CC4F936}"/>
              </a:ext>
            </a:extLst>
          </p:cNvPr>
          <p:cNvSpPr/>
          <p:nvPr/>
        </p:nvSpPr>
        <p:spPr>
          <a:xfrm>
            <a:off x="515937" y="1425274"/>
            <a:ext cx="11122492" cy="720000"/>
          </a:xfrm>
          <a:prstGeom prst="round2DiagRect">
            <a:avLst/>
          </a:prstGeom>
          <a:solidFill>
            <a:schemeClr val="accent1">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供应模式统计处理的方法与自然人流动服务贸易统计的引入</a:t>
            </a:r>
          </a:p>
        </p:txBody>
      </p:sp>
      <p:sp>
        <p:nvSpPr>
          <p:cNvPr id="2" name="灯片编号占位符 1">
            <a:extLst>
              <a:ext uri="{FF2B5EF4-FFF2-40B4-BE49-F238E27FC236}">
                <a16:creationId xmlns="" xmlns:a16="http://schemas.microsoft.com/office/drawing/2014/main" id="{3B1737CC-E0EC-4348-B80B-F94E424033E5}"/>
              </a:ext>
            </a:extLst>
          </p:cNvPr>
          <p:cNvSpPr>
            <a:spLocks noGrp="1"/>
          </p:cNvSpPr>
          <p:nvPr>
            <p:ph type="sldNum" sz="quarter" idx="4"/>
          </p:nvPr>
        </p:nvSpPr>
        <p:spPr/>
        <p:txBody>
          <a:bodyPr/>
          <a:lstStyle/>
          <a:p>
            <a:fld id="{089E6A1B-787B-48C2-89E0-46ED219FD4E0}" type="slidenum">
              <a:rPr lang="zh-CN" altLang="en-US" smtClean="0"/>
              <a:pPr/>
              <a:t>12</a:t>
            </a:fld>
            <a:endParaRPr lang="zh-CN" altLang="en-US" dirty="0"/>
          </a:p>
        </p:txBody>
      </p:sp>
      <p:sp>
        <p:nvSpPr>
          <p:cNvPr id="14" name="矩形 13">
            <a:extLst>
              <a:ext uri="{FF2B5EF4-FFF2-40B4-BE49-F238E27FC236}">
                <a16:creationId xmlns="" xmlns:a16="http://schemas.microsoft.com/office/drawing/2014/main" id="{90F60F20-8392-EB43-B898-7C0C35DE2AB0}"/>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
        <p:nvSpPr>
          <p:cNvPr id="15" name="矩形 14">
            <a:extLst>
              <a:ext uri="{FF2B5EF4-FFF2-40B4-BE49-F238E27FC236}">
                <a16:creationId xmlns="" xmlns:a16="http://schemas.microsoft.com/office/drawing/2014/main" id="{CD7A0A50-A1E9-47F1-B630-0444970FB2E5}"/>
              </a:ext>
            </a:extLst>
          </p:cNvPr>
          <p:cNvSpPr/>
          <p:nvPr/>
        </p:nvSpPr>
        <p:spPr>
          <a:xfrm>
            <a:off x="803970" y="323364"/>
            <a:ext cx="4145687" cy="1015663"/>
          </a:xfrm>
          <a:prstGeom prst="rect">
            <a:avLst/>
          </a:prstGeom>
        </p:spPr>
        <p:txBody>
          <a:bodyPr wrap="none">
            <a:spAutoFit/>
          </a:bodyPr>
          <a:lstStyle/>
          <a:p>
            <a:r>
              <a:rPr lang="zh-CN" altLang="en-US" sz="3000" b="1" dirty="0">
                <a:solidFill>
                  <a:schemeClr val="bg1"/>
                </a:solidFill>
              </a:rPr>
              <a:t> 二、国际服务贸易统计</a:t>
            </a:r>
          </a:p>
          <a:p>
            <a:endParaRPr lang="zh-CN" altLang="en-US" sz="3000" b="1" dirty="0">
              <a:solidFill>
                <a:schemeClr val="bg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960" y="2289699"/>
            <a:ext cx="3026202" cy="4058125"/>
          </a:xfrm>
          <a:prstGeom prst="rect">
            <a:avLst/>
          </a:prstGeom>
        </p:spPr>
      </p:pic>
    </p:spTree>
    <p:extLst>
      <p:ext uri="{BB962C8B-B14F-4D97-AF65-F5344CB8AC3E}">
        <p14:creationId xmlns:p14="http://schemas.microsoft.com/office/powerpoint/2010/main" val="4005768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 xmlns:a16="http://schemas.microsoft.com/office/drawing/2014/main" id="{AE7744D2-F0A6-4388-B36F-0875FA5E87ED}"/>
              </a:ext>
            </a:extLst>
          </p:cNvPr>
          <p:cNvGrpSpPr/>
          <p:nvPr/>
        </p:nvGrpSpPr>
        <p:grpSpPr>
          <a:xfrm>
            <a:off x="3536576" y="1853867"/>
            <a:ext cx="7126941" cy="3108097"/>
            <a:chOff x="5728032" y="1751598"/>
            <a:chExt cx="5135327" cy="2670129"/>
          </a:xfrm>
        </p:grpSpPr>
        <p:sp>
          <p:nvSpPr>
            <p:cNvPr id="4" name="TextBox 6">
              <a:extLst>
                <a:ext uri="{FF2B5EF4-FFF2-40B4-BE49-F238E27FC236}">
                  <a16:creationId xmlns="" xmlns:a16="http://schemas.microsoft.com/office/drawing/2014/main" id="{05FC6914-E775-488E-83D5-17487A01516A}"/>
                </a:ext>
              </a:extLst>
            </p:cNvPr>
            <p:cNvSpPr txBox="1"/>
            <p:nvPr/>
          </p:nvSpPr>
          <p:spPr>
            <a:xfrm>
              <a:off x="5728033" y="1751598"/>
              <a:ext cx="3623796" cy="502373"/>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第二</a:t>
              </a:r>
              <a:r>
                <a:rPr lang="zh-CN" altLang="en-US" sz="3200" b="1" dirty="0" smtClean="0">
                  <a:latin typeface="微软雅黑" panose="020B0503020204020204" pitchFamily="34" charset="-122"/>
                  <a:ea typeface="微软雅黑" panose="020B0503020204020204" pitchFamily="34" charset="-122"/>
                </a:rPr>
                <a:t>节 增加</a:t>
              </a:r>
              <a:r>
                <a:rPr lang="zh-CN" altLang="en-US" sz="3200" b="1" dirty="0">
                  <a:latin typeface="微软雅黑" panose="020B0503020204020204" pitchFamily="34" charset="-122"/>
                  <a:ea typeface="微软雅黑" panose="020B0503020204020204" pitchFamily="34" charset="-122"/>
                </a:rPr>
                <a:t>值贸易统计 </a:t>
              </a:r>
            </a:p>
          </p:txBody>
        </p:sp>
        <p:grpSp>
          <p:nvGrpSpPr>
            <p:cNvPr id="47" name="组合 46">
              <a:extLst>
                <a:ext uri="{FF2B5EF4-FFF2-40B4-BE49-F238E27FC236}">
                  <a16:creationId xmlns=""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 xmlns:a16="http://schemas.microsoft.com/office/drawing/2014/main"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 xmlns:a16="http://schemas.microsoft.com/office/drawing/2014/main" id="{762E2A34-619B-466C-B05F-8CC1C345BCD8}"/>
                  </a:ext>
                </a:extLst>
              </p:cNvPr>
              <p:cNvSpPr txBox="1"/>
              <p:nvPr/>
            </p:nvSpPr>
            <p:spPr>
              <a:xfrm>
                <a:off x="4876109" y="2960156"/>
                <a:ext cx="384776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国际贸易总值统计与增加值贸易统计</a:t>
                </a:r>
              </a:p>
            </p:txBody>
          </p:sp>
        </p:grpSp>
        <p:grpSp>
          <p:nvGrpSpPr>
            <p:cNvPr id="48" name="组合 47">
              <a:extLst>
                <a:ext uri="{FF2B5EF4-FFF2-40B4-BE49-F238E27FC236}">
                  <a16:creationId xmlns=""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 xmlns:a16="http://schemas.microsoft.com/office/drawing/2014/main"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 xmlns:a16="http://schemas.microsoft.com/office/drawing/2014/main" id="{F43B4139-6156-4D97-8865-BE3767FF280B}"/>
                  </a:ext>
                </a:extLst>
              </p:cNvPr>
              <p:cNvSpPr txBox="1"/>
              <p:nvPr/>
            </p:nvSpPr>
            <p:spPr>
              <a:xfrm>
                <a:off x="4876109" y="2960156"/>
                <a:ext cx="292058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增加值贸易统计的基本概念</a:t>
                </a:r>
              </a:p>
            </p:txBody>
          </p:sp>
        </p:grpSp>
        <p:grpSp>
          <p:nvGrpSpPr>
            <p:cNvPr id="54" name="组合 53">
              <a:extLst>
                <a:ext uri="{FF2B5EF4-FFF2-40B4-BE49-F238E27FC236}">
                  <a16:creationId xmlns=""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 xmlns:a16="http://schemas.microsoft.com/office/drawing/2014/main"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 xmlns:a16="http://schemas.microsoft.com/office/drawing/2014/main" id="{129E1573-6685-4658-8FC5-DA13FD045E41}"/>
                  </a:ext>
                </a:extLst>
              </p:cNvPr>
              <p:cNvSpPr txBox="1"/>
              <p:nvPr/>
            </p:nvSpPr>
            <p:spPr>
              <a:xfrm>
                <a:off x="4876109" y="2960156"/>
                <a:ext cx="1761625"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增加值贸易估计</a:t>
                </a:r>
              </a:p>
            </p:txBody>
          </p:sp>
        </p:grpSp>
      </p:grpSp>
      <p:sp>
        <p:nvSpPr>
          <p:cNvPr id="2" name="灯片编号占位符 1">
            <a:extLst>
              <a:ext uri="{FF2B5EF4-FFF2-40B4-BE49-F238E27FC236}">
                <a16:creationId xmlns=""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13</a:t>
            </a:fld>
            <a:endParaRPr lang="zh-CN" altLang="en-US" dirty="0"/>
          </a:p>
        </p:txBody>
      </p:sp>
      <p:sp>
        <p:nvSpPr>
          <p:cNvPr id="32" name="文本框 31">
            <a:extLst>
              <a:ext uri="{FF2B5EF4-FFF2-40B4-BE49-F238E27FC236}">
                <a16:creationId xmlns="" xmlns:a16="http://schemas.microsoft.com/office/drawing/2014/main"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31777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AC158561-64F9-4279-BEF2-F8F690428B11}"/>
              </a:ext>
            </a:extLst>
          </p:cNvPr>
          <p:cNvSpPr/>
          <p:nvPr/>
        </p:nvSpPr>
        <p:spPr>
          <a:xfrm>
            <a:off x="431180" y="2120302"/>
            <a:ext cx="5423283" cy="4054356"/>
          </a:xfrm>
          <a:prstGeom prst="rect">
            <a:avLst/>
          </a:prstGeom>
          <a:ln w="28575">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任意多边形 5">
            <a:extLst>
              <a:ext uri="{FF2B5EF4-FFF2-40B4-BE49-F238E27FC236}">
                <a16:creationId xmlns="" xmlns:a16="http://schemas.microsoft.com/office/drawing/2014/main" id="{16449FC9-59DC-412A-AC5F-117BE199B033}"/>
              </a:ext>
            </a:extLst>
          </p:cNvPr>
          <p:cNvSpPr/>
          <p:nvPr/>
        </p:nvSpPr>
        <p:spPr>
          <a:xfrm>
            <a:off x="908576" y="1160902"/>
            <a:ext cx="4530265" cy="1602794"/>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rgbClr val="95C6E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zh-CN" altLang="en-US" sz="2000" b="1" kern="1200" dirty="0" smtClean="0">
                <a:solidFill>
                  <a:srgbClr val="C00000"/>
                </a:solidFill>
                <a:latin typeface="微软雅黑" panose="020B0503020204020204" pitchFamily="34" charset="-122"/>
                <a:ea typeface="微软雅黑" panose="020B0503020204020204" pitchFamily="34" charset="-122"/>
              </a:rPr>
              <a:t>国际贸易总值统计：</a:t>
            </a:r>
            <a:r>
              <a:rPr lang="zh-CN" altLang="en-US" sz="2000" b="1" dirty="0">
                <a:solidFill>
                  <a:schemeClr val="tx1"/>
                </a:solidFill>
                <a:latin typeface="微软雅黑" panose="020B0503020204020204" pitchFamily="34" charset="-122"/>
                <a:ea typeface="微软雅黑" panose="020B0503020204020204" pitchFamily="34" charset="-122"/>
              </a:rPr>
              <a:t>适用于一国的产品出口完全由</a:t>
            </a:r>
            <a:r>
              <a:rPr lang="zh-CN" altLang="en-US" sz="2000" b="1" dirty="0" smtClean="0">
                <a:solidFill>
                  <a:schemeClr val="tx1"/>
                </a:solidFill>
                <a:latin typeface="微软雅黑" panose="020B0503020204020204" pitchFamily="34" charset="-122"/>
                <a:ea typeface="微软雅黑" panose="020B0503020204020204" pitchFamily="34" charset="-122"/>
              </a:rPr>
              <a:t>本国生产</a:t>
            </a:r>
            <a:endParaRPr lang="zh-CN" alt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E64814DB-6549-4C57-83B3-96E085683291}"/>
              </a:ext>
            </a:extLst>
          </p:cNvPr>
          <p:cNvSpPr/>
          <p:nvPr/>
        </p:nvSpPr>
        <p:spPr>
          <a:xfrm>
            <a:off x="6400800" y="2120302"/>
            <a:ext cx="5315540" cy="4054356"/>
          </a:xfrm>
          <a:prstGeom prst="rect">
            <a:avLst/>
          </a:prstGeom>
          <a:ln w="28575">
            <a:solidFill>
              <a:srgbClr val="E5782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任意多边形 5">
            <a:extLst>
              <a:ext uri="{FF2B5EF4-FFF2-40B4-BE49-F238E27FC236}">
                <a16:creationId xmlns="" xmlns:a16="http://schemas.microsoft.com/office/drawing/2014/main" id="{62E62D47-6AFF-471E-9B9F-322C9DF16530}"/>
              </a:ext>
            </a:extLst>
          </p:cNvPr>
          <p:cNvSpPr/>
          <p:nvPr/>
        </p:nvSpPr>
        <p:spPr>
          <a:xfrm>
            <a:off x="6793438" y="1053328"/>
            <a:ext cx="4530265" cy="1743988"/>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rgbClr val="E8CC8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zh-CN" altLang="en-US" sz="2000" b="1" dirty="0">
                <a:solidFill>
                  <a:srgbClr val="C00000"/>
                </a:solidFill>
                <a:latin typeface="微软雅黑" panose="020B0503020204020204" pitchFamily="34" charset="-122"/>
                <a:ea typeface="微软雅黑" panose="020B0503020204020204" pitchFamily="34" charset="-122"/>
              </a:rPr>
              <a:t>增加值贸易统计</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用来测度复杂的产品全球生产链系统中每一经济体的实际增加值贡献</a:t>
            </a:r>
          </a:p>
        </p:txBody>
      </p:sp>
      <p:sp>
        <p:nvSpPr>
          <p:cNvPr id="2" name="灯片编号占位符 1">
            <a:extLst>
              <a:ext uri="{FF2B5EF4-FFF2-40B4-BE49-F238E27FC236}">
                <a16:creationId xmlns="" xmlns:a16="http://schemas.microsoft.com/office/drawing/2014/main" id="{8DEDFC26-5ACD-4FBC-9A84-633AA3C566EE}"/>
              </a:ext>
            </a:extLst>
          </p:cNvPr>
          <p:cNvSpPr>
            <a:spLocks noGrp="1"/>
          </p:cNvSpPr>
          <p:nvPr>
            <p:ph type="sldNum" sz="quarter" idx="4"/>
          </p:nvPr>
        </p:nvSpPr>
        <p:spPr/>
        <p:txBody>
          <a:bodyPr/>
          <a:lstStyle/>
          <a:p>
            <a:fld id="{089E6A1B-787B-48C2-89E0-46ED219FD4E0}" type="slidenum">
              <a:rPr lang="zh-CN" altLang="en-US" smtClean="0"/>
              <a:pPr/>
              <a:t>14</a:t>
            </a:fld>
            <a:endParaRPr lang="zh-CN" altLang="en-US" dirty="0"/>
          </a:p>
        </p:txBody>
      </p:sp>
      <p:sp>
        <p:nvSpPr>
          <p:cNvPr id="11" name="矩形 10">
            <a:extLst>
              <a:ext uri="{FF2B5EF4-FFF2-40B4-BE49-F238E27FC236}">
                <a16:creationId xmlns="" xmlns:a16="http://schemas.microsoft.com/office/drawing/2014/main" id="{BDC89291-166A-AC40-8839-471E2AB5D286}"/>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
        <p:nvSpPr>
          <p:cNvPr id="13" name="矩形 12">
            <a:extLst>
              <a:ext uri="{FF2B5EF4-FFF2-40B4-BE49-F238E27FC236}">
                <a16:creationId xmlns="" xmlns:a16="http://schemas.microsoft.com/office/drawing/2014/main" id="{CD7A0A50-A1E9-47F1-B630-0444970FB2E5}"/>
              </a:ext>
            </a:extLst>
          </p:cNvPr>
          <p:cNvSpPr/>
          <p:nvPr/>
        </p:nvSpPr>
        <p:spPr>
          <a:xfrm>
            <a:off x="803970" y="323364"/>
            <a:ext cx="7223452" cy="1015663"/>
          </a:xfrm>
          <a:prstGeom prst="rect">
            <a:avLst/>
          </a:prstGeom>
        </p:spPr>
        <p:txBody>
          <a:bodyPr wrap="none">
            <a:spAutoFit/>
          </a:bodyPr>
          <a:lstStyle/>
          <a:p>
            <a:r>
              <a:rPr lang="zh-CN" altLang="en-US" sz="3000" b="1" dirty="0">
                <a:solidFill>
                  <a:schemeClr val="bg1"/>
                </a:solidFill>
              </a:rPr>
              <a:t> 一、国际贸易总值统计与增加值贸易统计</a:t>
            </a:r>
          </a:p>
          <a:p>
            <a:endParaRPr lang="zh-CN" altLang="en-US" sz="3000" b="1" dirty="0">
              <a:solidFill>
                <a:schemeClr val="bg1"/>
              </a:solidFill>
            </a:endParaRPr>
          </a:p>
        </p:txBody>
      </p:sp>
      <p:sp>
        <p:nvSpPr>
          <p:cNvPr id="5" name="立方体 4"/>
          <p:cNvSpPr/>
          <p:nvPr/>
        </p:nvSpPr>
        <p:spPr>
          <a:xfrm>
            <a:off x="538922" y="3620542"/>
            <a:ext cx="1266877" cy="2046456"/>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7" name="立方体 16"/>
          <p:cNvSpPr/>
          <p:nvPr/>
        </p:nvSpPr>
        <p:spPr>
          <a:xfrm>
            <a:off x="2942840" y="3079702"/>
            <a:ext cx="1266877" cy="1448893"/>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立方体 17"/>
          <p:cNvSpPr/>
          <p:nvPr/>
        </p:nvSpPr>
        <p:spPr>
          <a:xfrm>
            <a:off x="4209717" y="4394947"/>
            <a:ext cx="1266877" cy="1519517"/>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2" name="TextBox 21"/>
          <p:cNvSpPr txBox="1"/>
          <p:nvPr/>
        </p:nvSpPr>
        <p:spPr>
          <a:xfrm>
            <a:off x="659954" y="4530605"/>
            <a:ext cx="699247" cy="954107"/>
          </a:xfrm>
          <a:prstGeom prst="rect">
            <a:avLst/>
          </a:prstGeom>
          <a:noFill/>
        </p:spPr>
        <p:txBody>
          <a:bodyPr wrap="square" rtlCol="0">
            <a:spAutoFit/>
          </a:bodyPr>
          <a:lstStyle/>
          <a:p>
            <a:pPr algn="ctr"/>
            <a:r>
              <a:rPr lang="en-US" altLang="zh-CN"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a:t>
            </a:r>
            <a:r>
              <a:rPr lang="zh-CN"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国</a:t>
            </a:r>
            <a:endPar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TextBox 22"/>
          <p:cNvSpPr txBox="1"/>
          <p:nvPr/>
        </p:nvSpPr>
        <p:spPr>
          <a:xfrm>
            <a:off x="2939811" y="3501450"/>
            <a:ext cx="699247" cy="954107"/>
          </a:xfrm>
          <a:prstGeom prst="rect">
            <a:avLst/>
          </a:prstGeom>
          <a:noFill/>
        </p:spPr>
        <p:txBody>
          <a:bodyPr wrap="square" rtlCol="0">
            <a:spAutoFit/>
          </a:bodyPr>
          <a:lstStyle/>
          <a:p>
            <a:pPr algn="ctr"/>
            <a:r>
              <a:rPr lang="en-US" altLang="zh-CN"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a:t>
            </a:r>
            <a:r>
              <a:rPr lang="zh-CN"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国</a:t>
            </a:r>
            <a:endPar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4" name="TextBox 23"/>
          <p:cNvSpPr txBox="1"/>
          <p:nvPr/>
        </p:nvSpPr>
        <p:spPr>
          <a:xfrm>
            <a:off x="4345029" y="4910864"/>
            <a:ext cx="699247" cy="954107"/>
          </a:xfrm>
          <a:prstGeom prst="rect">
            <a:avLst/>
          </a:prstGeom>
          <a:noFill/>
        </p:spPr>
        <p:txBody>
          <a:bodyPr wrap="square" rtlCol="0">
            <a:spAutoFit/>
          </a:bodyPr>
          <a:lstStyle/>
          <a:p>
            <a:pPr algn="ctr"/>
            <a:r>
              <a:rPr lang="en-US" altLang="zh-CN"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t>
            </a:r>
            <a:r>
              <a:rPr lang="zh-CN"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国</a:t>
            </a:r>
            <a:endPar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27" name="组合 26"/>
          <p:cNvGrpSpPr/>
          <p:nvPr/>
        </p:nvGrpSpPr>
        <p:grpSpPr>
          <a:xfrm rot="675767">
            <a:off x="1726173" y="3225384"/>
            <a:ext cx="1224483" cy="712646"/>
            <a:chOff x="1445326" y="3264218"/>
            <a:chExt cx="1224483" cy="712646"/>
          </a:xfrm>
        </p:grpSpPr>
        <p:sp>
          <p:nvSpPr>
            <p:cNvPr id="7" name="右箭头 6"/>
            <p:cNvSpPr/>
            <p:nvPr/>
          </p:nvSpPr>
          <p:spPr>
            <a:xfrm rot="20789544">
              <a:off x="1488505" y="3264218"/>
              <a:ext cx="1181304" cy="71264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TextBox 24"/>
            <p:cNvSpPr txBox="1"/>
            <p:nvPr/>
          </p:nvSpPr>
          <p:spPr>
            <a:xfrm rot="20824623">
              <a:off x="1445326" y="3472916"/>
              <a:ext cx="1117055" cy="338554"/>
            </a:xfrm>
            <a:prstGeom prst="rect">
              <a:avLst/>
            </a:prstGeom>
            <a:noFill/>
          </p:spPr>
          <p:txBody>
            <a:bodyPr wrap="square" rtlCol="0">
              <a:spAutoFit/>
            </a:bodyPr>
            <a:lstStyle/>
            <a:p>
              <a:r>
                <a:rPr lang="zh-CN" altLang="en-US" sz="1600" dirty="0" smtClean="0"/>
                <a:t>出口总值</a:t>
              </a:r>
              <a:endParaRPr lang="zh-CN" altLang="en-US" sz="1600" dirty="0"/>
            </a:p>
          </p:txBody>
        </p:sp>
      </p:grpSp>
      <p:grpSp>
        <p:nvGrpSpPr>
          <p:cNvPr id="28" name="组合 27"/>
          <p:cNvGrpSpPr/>
          <p:nvPr/>
        </p:nvGrpSpPr>
        <p:grpSpPr>
          <a:xfrm rot="21311444">
            <a:off x="2238901" y="4958357"/>
            <a:ext cx="1575113" cy="859122"/>
            <a:chOff x="2238901" y="4958357"/>
            <a:chExt cx="1575113" cy="859122"/>
          </a:xfrm>
        </p:grpSpPr>
        <p:sp>
          <p:nvSpPr>
            <p:cNvPr id="19" name="右箭头 18"/>
            <p:cNvSpPr/>
            <p:nvPr/>
          </p:nvSpPr>
          <p:spPr>
            <a:xfrm rot="305015">
              <a:off x="2238901" y="4958357"/>
              <a:ext cx="1575113" cy="85912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TextBox 25"/>
            <p:cNvSpPr txBox="1"/>
            <p:nvPr/>
          </p:nvSpPr>
          <p:spPr>
            <a:xfrm rot="263497">
              <a:off x="2302105" y="5186448"/>
              <a:ext cx="1117055" cy="338554"/>
            </a:xfrm>
            <a:prstGeom prst="rect">
              <a:avLst/>
            </a:prstGeom>
            <a:noFill/>
          </p:spPr>
          <p:txBody>
            <a:bodyPr wrap="square" rtlCol="0">
              <a:spAutoFit/>
            </a:bodyPr>
            <a:lstStyle/>
            <a:p>
              <a:r>
                <a:rPr lang="zh-CN" altLang="en-US" sz="1600" dirty="0" smtClean="0"/>
                <a:t>出口总值</a:t>
              </a:r>
              <a:endParaRPr lang="zh-CN" altLang="en-US" sz="1600" dirty="0"/>
            </a:p>
          </p:txBody>
        </p:sp>
      </p:grpSp>
      <p:grpSp>
        <p:nvGrpSpPr>
          <p:cNvPr id="29" name="组合 28"/>
          <p:cNvGrpSpPr/>
          <p:nvPr/>
        </p:nvGrpSpPr>
        <p:grpSpPr>
          <a:xfrm rot="3554096">
            <a:off x="4194309" y="3447824"/>
            <a:ext cx="1224483" cy="712646"/>
            <a:chOff x="1445326" y="3264218"/>
            <a:chExt cx="1224483" cy="712646"/>
          </a:xfrm>
        </p:grpSpPr>
        <p:sp>
          <p:nvSpPr>
            <p:cNvPr id="30" name="右箭头 29"/>
            <p:cNvSpPr/>
            <p:nvPr/>
          </p:nvSpPr>
          <p:spPr>
            <a:xfrm rot="20789544">
              <a:off x="1488505" y="3264218"/>
              <a:ext cx="1181304" cy="71264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TextBox 30"/>
            <p:cNvSpPr txBox="1"/>
            <p:nvPr/>
          </p:nvSpPr>
          <p:spPr>
            <a:xfrm rot="20824623">
              <a:off x="1445326" y="3472916"/>
              <a:ext cx="1117055" cy="338554"/>
            </a:xfrm>
            <a:prstGeom prst="rect">
              <a:avLst/>
            </a:prstGeom>
            <a:noFill/>
          </p:spPr>
          <p:txBody>
            <a:bodyPr wrap="square" rtlCol="0">
              <a:spAutoFit/>
            </a:bodyPr>
            <a:lstStyle/>
            <a:p>
              <a:r>
                <a:rPr lang="zh-CN" altLang="en-US" sz="1600" dirty="0" smtClean="0"/>
                <a:t>出口总值</a:t>
              </a:r>
              <a:endParaRPr lang="zh-CN" altLang="en-US" sz="1600" dirty="0"/>
            </a:p>
          </p:txBody>
        </p:sp>
      </p:grpSp>
      <p:sp>
        <p:nvSpPr>
          <p:cNvPr id="32" name="立方体 31"/>
          <p:cNvSpPr/>
          <p:nvPr/>
        </p:nvSpPr>
        <p:spPr>
          <a:xfrm>
            <a:off x="6520640" y="3703990"/>
            <a:ext cx="1266877" cy="2046456"/>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3" name="立方体 32"/>
          <p:cNvSpPr/>
          <p:nvPr/>
        </p:nvSpPr>
        <p:spPr>
          <a:xfrm>
            <a:off x="8924558" y="3163150"/>
            <a:ext cx="1266877" cy="1448893"/>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立方体 33"/>
          <p:cNvSpPr/>
          <p:nvPr/>
        </p:nvSpPr>
        <p:spPr>
          <a:xfrm>
            <a:off x="10191435" y="4478395"/>
            <a:ext cx="1266877" cy="1519517"/>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5" name="TextBox 34"/>
          <p:cNvSpPr txBox="1"/>
          <p:nvPr/>
        </p:nvSpPr>
        <p:spPr>
          <a:xfrm>
            <a:off x="6641672" y="4614053"/>
            <a:ext cx="699247" cy="954107"/>
          </a:xfrm>
          <a:prstGeom prst="rect">
            <a:avLst/>
          </a:prstGeom>
          <a:noFill/>
        </p:spPr>
        <p:txBody>
          <a:bodyPr wrap="square" rtlCol="0">
            <a:spAutoFit/>
          </a:bodyPr>
          <a:lstStyle/>
          <a:p>
            <a:pPr algn="ctr"/>
            <a:r>
              <a:rPr lang="en-US" altLang="zh-CN"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a:t>
            </a:r>
            <a:r>
              <a:rPr lang="zh-CN"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国</a:t>
            </a:r>
            <a:endPar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TextBox 35"/>
          <p:cNvSpPr txBox="1"/>
          <p:nvPr/>
        </p:nvSpPr>
        <p:spPr>
          <a:xfrm>
            <a:off x="8921529" y="3584898"/>
            <a:ext cx="699247" cy="954107"/>
          </a:xfrm>
          <a:prstGeom prst="rect">
            <a:avLst/>
          </a:prstGeom>
          <a:noFill/>
        </p:spPr>
        <p:txBody>
          <a:bodyPr wrap="square" rtlCol="0">
            <a:spAutoFit/>
          </a:bodyPr>
          <a:lstStyle/>
          <a:p>
            <a:pPr algn="ctr"/>
            <a:r>
              <a:rPr lang="en-US" altLang="zh-CN"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a:t>
            </a:r>
            <a:r>
              <a:rPr lang="zh-CN"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国</a:t>
            </a:r>
            <a:endPar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7" name="TextBox 36"/>
          <p:cNvSpPr txBox="1"/>
          <p:nvPr/>
        </p:nvSpPr>
        <p:spPr>
          <a:xfrm>
            <a:off x="10326747" y="4994312"/>
            <a:ext cx="699247" cy="954107"/>
          </a:xfrm>
          <a:prstGeom prst="rect">
            <a:avLst/>
          </a:prstGeom>
          <a:noFill/>
        </p:spPr>
        <p:txBody>
          <a:bodyPr wrap="square" rtlCol="0">
            <a:spAutoFit/>
          </a:bodyPr>
          <a:lstStyle/>
          <a:p>
            <a:pPr algn="ctr"/>
            <a:r>
              <a:rPr lang="en-US" altLang="zh-CN"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t>
            </a:r>
            <a:r>
              <a:rPr lang="zh-CN"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国</a:t>
            </a:r>
            <a:endPar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38" name="组合 37"/>
          <p:cNvGrpSpPr/>
          <p:nvPr/>
        </p:nvGrpSpPr>
        <p:grpSpPr>
          <a:xfrm rot="675767">
            <a:off x="7707891" y="3308832"/>
            <a:ext cx="1224483" cy="712646"/>
            <a:chOff x="1445326" y="3264218"/>
            <a:chExt cx="1224483" cy="712646"/>
          </a:xfrm>
        </p:grpSpPr>
        <p:sp>
          <p:nvSpPr>
            <p:cNvPr id="39" name="右箭头 38"/>
            <p:cNvSpPr/>
            <p:nvPr/>
          </p:nvSpPr>
          <p:spPr>
            <a:xfrm rot="20789544">
              <a:off x="1488505" y="3264218"/>
              <a:ext cx="1181304" cy="71264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TextBox 39"/>
            <p:cNvSpPr txBox="1"/>
            <p:nvPr/>
          </p:nvSpPr>
          <p:spPr>
            <a:xfrm rot="20824623">
              <a:off x="1445326" y="3472916"/>
              <a:ext cx="1117055" cy="338554"/>
            </a:xfrm>
            <a:prstGeom prst="rect">
              <a:avLst/>
            </a:prstGeom>
            <a:noFill/>
          </p:spPr>
          <p:txBody>
            <a:bodyPr wrap="square" rtlCol="0">
              <a:spAutoFit/>
            </a:bodyPr>
            <a:lstStyle/>
            <a:p>
              <a:r>
                <a:rPr lang="zh-CN" altLang="en-US" sz="1600" dirty="0" smtClean="0"/>
                <a:t>出口总值</a:t>
              </a:r>
              <a:endParaRPr lang="zh-CN" altLang="en-US" sz="1600" dirty="0"/>
            </a:p>
          </p:txBody>
        </p:sp>
      </p:grpSp>
      <p:grpSp>
        <p:nvGrpSpPr>
          <p:cNvPr id="41" name="组合 40"/>
          <p:cNvGrpSpPr/>
          <p:nvPr/>
        </p:nvGrpSpPr>
        <p:grpSpPr>
          <a:xfrm rot="21311444">
            <a:off x="8220619" y="5041805"/>
            <a:ext cx="1575113" cy="859122"/>
            <a:chOff x="2238901" y="4958357"/>
            <a:chExt cx="1575113" cy="859122"/>
          </a:xfrm>
        </p:grpSpPr>
        <p:sp>
          <p:nvSpPr>
            <p:cNvPr id="42" name="右箭头 41"/>
            <p:cNvSpPr/>
            <p:nvPr/>
          </p:nvSpPr>
          <p:spPr>
            <a:xfrm rot="305015">
              <a:off x="2238901" y="4958357"/>
              <a:ext cx="1575113" cy="85912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3" name="TextBox 42"/>
            <p:cNvSpPr txBox="1"/>
            <p:nvPr/>
          </p:nvSpPr>
          <p:spPr>
            <a:xfrm rot="263497">
              <a:off x="2302105" y="5186448"/>
              <a:ext cx="1117055" cy="338554"/>
            </a:xfrm>
            <a:prstGeom prst="rect">
              <a:avLst/>
            </a:prstGeom>
            <a:noFill/>
          </p:spPr>
          <p:txBody>
            <a:bodyPr wrap="square" rtlCol="0">
              <a:spAutoFit/>
            </a:bodyPr>
            <a:lstStyle/>
            <a:p>
              <a:r>
                <a:rPr lang="zh-CN" altLang="en-US" sz="1600" dirty="0" smtClean="0"/>
                <a:t>增加值</a:t>
              </a:r>
              <a:endParaRPr lang="zh-CN" altLang="en-US" sz="1600" dirty="0"/>
            </a:p>
          </p:txBody>
        </p:sp>
      </p:grpSp>
      <p:grpSp>
        <p:nvGrpSpPr>
          <p:cNvPr id="44" name="组合 43"/>
          <p:cNvGrpSpPr/>
          <p:nvPr/>
        </p:nvGrpSpPr>
        <p:grpSpPr>
          <a:xfrm rot="3554096">
            <a:off x="10176027" y="3531272"/>
            <a:ext cx="1224483" cy="712646"/>
            <a:chOff x="1445326" y="3264218"/>
            <a:chExt cx="1224483" cy="712646"/>
          </a:xfrm>
        </p:grpSpPr>
        <p:sp>
          <p:nvSpPr>
            <p:cNvPr id="45" name="右箭头 44"/>
            <p:cNvSpPr/>
            <p:nvPr/>
          </p:nvSpPr>
          <p:spPr>
            <a:xfrm rot="20789544">
              <a:off x="1488505" y="3264218"/>
              <a:ext cx="1181304" cy="71264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 name="TextBox 45"/>
            <p:cNvSpPr txBox="1"/>
            <p:nvPr/>
          </p:nvSpPr>
          <p:spPr>
            <a:xfrm rot="20824623">
              <a:off x="1445326" y="3472915"/>
              <a:ext cx="1117055" cy="338554"/>
            </a:xfrm>
            <a:prstGeom prst="rect">
              <a:avLst/>
            </a:prstGeom>
            <a:noFill/>
          </p:spPr>
          <p:txBody>
            <a:bodyPr wrap="square" rtlCol="0">
              <a:spAutoFit/>
            </a:bodyPr>
            <a:lstStyle/>
            <a:p>
              <a:r>
                <a:rPr lang="zh-CN" altLang="en-US" sz="1600" dirty="0" smtClean="0"/>
                <a:t>增加值</a:t>
              </a:r>
              <a:endParaRPr lang="zh-CN" altLang="en-US" sz="1600" dirty="0"/>
            </a:p>
          </p:txBody>
        </p:sp>
      </p:grpSp>
    </p:spTree>
    <p:extLst>
      <p:ext uri="{BB962C8B-B14F-4D97-AF65-F5344CB8AC3E}">
        <p14:creationId xmlns:p14="http://schemas.microsoft.com/office/powerpoint/2010/main" val="3422431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角圆角矩形 10">
            <a:extLst>
              <a:ext uri="{FF2B5EF4-FFF2-40B4-BE49-F238E27FC236}">
                <a16:creationId xmlns="" xmlns:a16="http://schemas.microsoft.com/office/drawing/2014/main" id="{5BED0425-981A-4AA0-9E56-EC4AC8A09044}"/>
              </a:ext>
            </a:extLst>
          </p:cNvPr>
          <p:cNvSpPr/>
          <p:nvPr/>
        </p:nvSpPr>
        <p:spPr>
          <a:xfrm>
            <a:off x="515938" y="1425274"/>
            <a:ext cx="3488030"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）全球价值链</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圆角矩形 9">
            <a:extLst>
              <a:ext uri="{FF2B5EF4-FFF2-40B4-BE49-F238E27FC236}">
                <a16:creationId xmlns="" xmlns:a16="http://schemas.microsoft.com/office/drawing/2014/main" id="{158B8547-4C51-4C63-92C0-3B7B9F511496}"/>
              </a:ext>
            </a:extLst>
          </p:cNvPr>
          <p:cNvSpPr/>
          <p:nvPr/>
        </p:nvSpPr>
        <p:spPr>
          <a:xfrm>
            <a:off x="581711" y="2532444"/>
            <a:ext cx="5577042" cy="1643111"/>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nvGrpSpPr>
          <p:cNvPr id="11" name="组合 10">
            <a:extLst>
              <a:ext uri="{FF2B5EF4-FFF2-40B4-BE49-F238E27FC236}">
                <a16:creationId xmlns="" xmlns:a16="http://schemas.microsoft.com/office/drawing/2014/main" id="{8337F486-503F-4B63-8EFE-57027E54C369}"/>
              </a:ext>
            </a:extLst>
          </p:cNvPr>
          <p:cNvGrpSpPr/>
          <p:nvPr/>
        </p:nvGrpSpPr>
        <p:grpSpPr>
          <a:xfrm>
            <a:off x="4619065" y="1571651"/>
            <a:ext cx="7093510" cy="425300"/>
            <a:chOff x="4118268" y="1438089"/>
            <a:chExt cx="7708607" cy="425300"/>
          </a:xfrm>
        </p:grpSpPr>
        <p:sp>
          <p:nvSpPr>
            <p:cNvPr id="13" name="箭头: V 形 12">
              <a:extLst>
                <a:ext uri="{FF2B5EF4-FFF2-40B4-BE49-F238E27FC236}">
                  <a16:creationId xmlns="" xmlns:a16="http://schemas.microsoft.com/office/drawing/2014/main" id="{7CB493D8-E844-4313-8AF2-0CA706F36D70}"/>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5" name="直接连接符 14">
              <a:extLst>
                <a:ext uri="{FF2B5EF4-FFF2-40B4-BE49-F238E27FC236}">
                  <a16:creationId xmlns="" xmlns:a16="http://schemas.microsoft.com/office/drawing/2014/main" id="{58521A42-F369-4DC5-9A64-9487D568AC45}"/>
                </a:ext>
              </a:extLst>
            </p:cNvPr>
            <p:cNvCxnSpPr>
              <a:cxnSpLocks/>
            </p:cNvCxnSpPr>
            <p:nvPr/>
          </p:nvCxnSpPr>
          <p:spPr>
            <a:xfrm flipV="1">
              <a:off x="6530960" y="1619061"/>
              <a:ext cx="5295915"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8" name="箭头: V 形 17">
              <a:extLst>
                <a:ext uri="{FF2B5EF4-FFF2-40B4-BE49-F238E27FC236}">
                  <a16:creationId xmlns="" xmlns:a16="http://schemas.microsoft.com/office/drawing/2014/main" id="{D53C0EF8-89F0-4F9A-AFC8-DA5EEE09FBFC}"/>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 name="灯片编号占位符 4">
            <a:extLst>
              <a:ext uri="{FF2B5EF4-FFF2-40B4-BE49-F238E27FC236}">
                <a16:creationId xmlns="" xmlns:a16="http://schemas.microsoft.com/office/drawing/2014/main" id="{0D71DD43-7E68-425F-8416-79C47CA6CB8F}"/>
              </a:ext>
            </a:extLst>
          </p:cNvPr>
          <p:cNvSpPr>
            <a:spLocks noGrp="1"/>
          </p:cNvSpPr>
          <p:nvPr>
            <p:ph type="sldNum" sz="quarter" idx="4"/>
          </p:nvPr>
        </p:nvSpPr>
        <p:spPr/>
        <p:txBody>
          <a:bodyPr/>
          <a:lstStyle/>
          <a:p>
            <a:fld id="{089E6A1B-787B-48C2-89E0-46ED219FD4E0}" type="slidenum">
              <a:rPr lang="zh-CN" altLang="en-US" smtClean="0"/>
              <a:pPr/>
              <a:t>15</a:t>
            </a:fld>
            <a:endParaRPr lang="zh-CN" altLang="en-US" dirty="0"/>
          </a:p>
        </p:txBody>
      </p:sp>
      <p:sp>
        <p:nvSpPr>
          <p:cNvPr id="10" name="矩形 9">
            <a:extLst>
              <a:ext uri="{FF2B5EF4-FFF2-40B4-BE49-F238E27FC236}">
                <a16:creationId xmlns="" xmlns:a16="http://schemas.microsoft.com/office/drawing/2014/main" id="{73B2FACC-D354-364F-85D3-FB858758F997}"/>
              </a:ext>
            </a:extLst>
          </p:cNvPr>
          <p:cNvSpPr/>
          <p:nvPr/>
        </p:nvSpPr>
        <p:spPr>
          <a:xfrm>
            <a:off x="659954" y="2693558"/>
            <a:ext cx="5274681" cy="1631216"/>
          </a:xfrm>
          <a:prstGeom prst="rect">
            <a:avLst/>
          </a:prstGeom>
        </p:spPr>
        <p:txBody>
          <a:bodyPr wrap="square">
            <a:spAutoFit/>
          </a:bodyPr>
          <a:lstStyle/>
          <a:p>
            <a:r>
              <a:rPr lang="zh-CN" altLang="en-US" sz="2000" dirty="0" smtClean="0">
                <a:latin typeface="Times New Roman" pitchFamily="18" charset="0"/>
                <a:cs typeface="Times New Roman" pitchFamily="18" charset="0"/>
              </a:rPr>
              <a:t>     为了</a:t>
            </a:r>
            <a:r>
              <a:rPr lang="zh-CN" altLang="en-US" sz="2000" dirty="0">
                <a:latin typeface="Times New Roman" pitchFamily="18" charset="0"/>
                <a:cs typeface="Times New Roman" pitchFamily="18" charset="0"/>
              </a:rPr>
              <a:t>寻求生产链中每个生产</a:t>
            </a:r>
            <a:r>
              <a:rPr lang="zh-CN" altLang="en-US" sz="2000" dirty="0" smtClean="0">
                <a:latin typeface="Times New Roman" pitchFamily="18" charset="0"/>
                <a:cs typeface="Times New Roman" pitchFamily="18" charset="0"/>
              </a:rPr>
              <a:t>位置</a:t>
            </a:r>
            <a:r>
              <a:rPr lang="zh-CN" altLang="en-US" sz="2000" dirty="0">
                <a:latin typeface="Times New Roman" pitchFamily="18" charset="0"/>
                <a:cs typeface="Times New Roman" pitchFamily="18" charset="0"/>
              </a:rPr>
              <a:t>和生产阶段（包括组装阶段）的成本优势， </a:t>
            </a:r>
            <a:r>
              <a:rPr lang="en-US" altLang="zh-CN" sz="2000" dirty="0" smtClean="0">
                <a:latin typeface="Times New Roman" pitchFamily="18" charset="0"/>
                <a:cs typeface="Times New Roman" pitchFamily="18" charset="0"/>
              </a:rPr>
              <a:t>GVCs</a:t>
            </a:r>
            <a:r>
              <a:rPr lang="zh-CN" altLang="en-US" sz="2000" dirty="0" smtClean="0">
                <a:latin typeface="Times New Roman" pitchFamily="18" charset="0"/>
                <a:cs typeface="Times New Roman" pitchFamily="18" charset="0"/>
              </a:rPr>
              <a:t>作为</a:t>
            </a:r>
            <a:r>
              <a:rPr lang="zh-CN" altLang="en-US" sz="2000" dirty="0">
                <a:latin typeface="Times New Roman" pitchFamily="18" charset="0"/>
                <a:cs typeface="Times New Roman" pitchFamily="18" charset="0"/>
              </a:rPr>
              <a:t>一种全球化现象，是指产品生产</a:t>
            </a:r>
            <a:r>
              <a:rPr lang="zh-CN" altLang="en-US" sz="2000" dirty="0" smtClean="0">
                <a:latin typeface="Times New Roman" pitchFamily="18" charset="0"/>
                <a:cs typeface="Times New Roman" pitchFamily="18" charset="0"/>
              </a:rPr>
              <a:t>遍布于</a:t>
            </a:r>
            <a:r>
              <a:rPr lang="zh-CN" altLang="en-US" sz="2000" dirty="0">
                <a:latin typeface="Times New Roman" pitchFamily="18" charset="0"/>
                <a:cs typeface="Times New Roman" pitchFamily="18" charset="0"/>
              </a:rPr>
              <a:t>成本具有全球竞争力的多个国家和</a:t>
            </a:r>
            <a:r>
              <a:rPr lang="zh-CN" altLang="en-US" sz="2000" dirty="0" smtClean="0">
                <a:latin typeface="Times New Roman" pitchFamily="18" charset="0"/>
                <a:cs typeface="Times New Roman" pitchFamily="18" charset="0"/>
              </a:rPr>
              <a:t>地区。</a:t>
            </a:r>
            <a:endParaRPr lang="en-US" altLang="zh-CN" sz="2000" dirty="0" smtClean="0">
              <a:latin typeface="Times New Roman" pitchFamily="18" charset="0"/>
              <a:cs typeface="Times New Roman" pitchFamily="18" charset="0"/>
            </a:endParaRPr>
          </a:p>
          <a:p>
            <a:endParaRPr lang="en-US" altLang="zh-CN" sz="2000" dirty="0">
              <a:latin typeface="Times New Roman" pitchFamily="18" charset="0"/>
              <a:cs typeface="Times New Roman" pitchFamily="18" charset="0"/>
            </a:endParaRPr>
          </a:p>
        </p:txBody>
      </p:sp>
      <p:sp>
        <p:nvSpPr>
          <p:cNvPr id="19" name="矩形 18">
            <a:extLst>
              <a:ext uri="{FF2B5EF4-FFF2-40B4-BE49-F238E27FC236}">
                <a16:creationId xmlns="" xmlns:a16="http://schemas.microsoft.com/office/drawing/2014/main" id="{64285023-E45B-2245-B991-112283F7FC5A}"/>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
        <p:nvSpPr>
          <p:cNvPr id="20" name="矩形 19">
            <a:extLst>
              <a:ext uri="{FF2B5EF4-FFF2-40B4-BE49-F238E27FC236}">
                <a16:creationId xmlns="" xmlns:a16="http://schemas.microsoft.com/office/drawing/2014/main" id="{CD7A0A50-A1E9-47F1-B630-0444970FB2E5}"/>
              </a:ext>
            </a:extLst>
          </p:cNvPr>
          <p:cNvSpPr/>
          <p:nvPr/>
        </p:nvSpPr>
        <p:spPr>
          <a:xfrm>
            <a:off x="803970" y="323364"/>
            <a:ext cx="5684569" cy="1015663"/>
          </a:xfrm>
          <a:prstGeom prst="rect">
            <a:avLst/>
          </a:prstGeom>
        </p:spPr>
        <p:txBody>
          <a:bodyPr wrap="none">
            <a:spAutoFit/>
          </a:bodyPr>
          <a:lstStyle/>
          <a:p>
            <a:r>
              <a:rPr lang="zh-CN" altLang="en-US" sz="3000" b="1" dirty="0">
                <a:solidFill>
                  <a:schemeClr val="bg1"/>
                </a:solidFill>
              </a:rPr>
              <a:t> 二</a:t>
            </a:r>
            <a:r>
              <a:rPr lang="zh-CN" altLang="en-US" sz="3000" b="1" dirty="0" smtClean="0">
                <a:solidFill>
                  <a:schemeClr val="bg1"/>
                </a:solidFill>
              </a:rPr>
              <a:t>、增加</a:t>
            </a:r>
            <a:r>
              <a:rPr lang="zh-CN" altLang="en-US" sz="3000" b="1" dirty="0">
                <a:solidFill>
                  <a:schemeClr val="bg1"/>
                </a:solidFill>
              </a:rPr>
              <a:t>值贸易</a:t>
            </a:r>
            <a:r>
              <a:rPr lang="zh-CN" altLang="en-US" sz="3000" b="1" dirty="0" smtClean="0">
                <a:solidFill>
                  <a:schemeClr val="bg1"/>
                </a:solidFill>
              </a:rPr>
              <a:t>统计的基本概念</a:t>
            </a:r>
            <a:endParaRPr lang="zh-CN" altLang="en-US" sz="3000" b="1" dirty="0">
              <a:solidFill>
                <a:schemeClr val="bg1"/>
              </a:solidFill>
            </a:endParaRPr>
          </a:p>
          <a:p>
            <a:endParaRPr lang="zh-CN" altLang="en-US" sz="3000" b="1" dirty="0">
              <a:solidFill>
                <a:schemeClr val="bg1"/>
              </a:solidFill>
            </a:endParaRPr>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3732" y="2045911"/>
            <a:ext cx="5860988" cy="450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9">
            <a:extLst>
              <a:ext uri="{FF2B5EF4-FFF2-40B4-BE49-F238E27FC236}">
                <a16:creationId xmlns="" xmlns:a16="http://schemas.microsoft.com/office/drawing/2014/main" id="{158B8547-4C51-4C63-92C0-3B7B9F511496}"/>
              </a:ext>
            </a:extLst>
          </p:cNvPr>
          <p:cNvSpPr/>
          <p:nvPr/>
        </p:nvSpPr>
        <p:spPr>
          <a:xfrm>
            <a:off x="581711" y="4498312"/>
            <a:ext cx="5577042" cy="1643111"/>
          </a:xfrm>
          <a:prstGeom prst="roundRect">
            <a:avLst>
              <a:gd name="adj" fmla="val 8074"/>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 name="矩形 22">
            <a:extLst>
              <a:ext uri="{FF2B5EF4-FFF2-40B4-BE49-F238E27FC236}">
                <a16:creationId xmlns="" xmlns:a16="http://schemas.microsoft.com/office/drawing/2014/main" id="{73B2FACC-D354-364F-85D3-FB858758F997}"/>
              </a:ext>
            </a:extLst>
          </p:cNvPr>
          <p:cNvSpPr/>
          <p:nvPr/>
        </p:nvSpPr>
        <p:spPr>
          <a:xfrm>
            <a:off x="659954" y="4659426"/>
            <a:ext cx="5274681" cy="1631216"/>
          </a:xfrm>
          <a:prstGeom prst="rect">
            <a:avLst/>
          </a:prstGeom>
        </p:spPr>
        <p:txBody>
          <a:bodyPr wrap="square">
            <a:spAutoFit/>
          </a:bodyPr>
          <a:lstStyle/>
          <a:p>
            <a:r>
              <a:rPr lang="zh-CN" altLang="en-US" sz="2000" dirty="0" smtClean="0">
                <a:latin typeface="Times New Roman" pitchFamily="18" charset="0"/>
                <a:cs typeface="Times New Roman" pitchFamily="18" charset="0"/>
              </a:rPr>
              <a:t>     </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国民经济核算体系</a:t>
            </a:r>
            <a:r>
              <a:rPr lang="en-US" altLang="zh-CN" sz="2000" dirty="0">
                <a:latin typeface="Times New Roman" pitchFamily="18" charset="0"/>
                <a:cs typeface="Times New Roman" pitchFamily="18" charset="0"/>
              </a:rPr>
              <a:t>2008》</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SNA2008</a:t>
            </a:r>
            <a:r>
              <a:rPr lang="zh-CN" altLang="en-US" sz="2000" dirty="0">
                <a:latin typeface="Times New Roman" pitchFamily="18" charset="0"/>
                <a:cs typeface="Times New Roman" pitchFamily="18" charset="0"/>
              </a:rPr>
              <a:t>）和</a:t>
            </a:r>
            <a:r>
              <a:rPr lang="en-US" altLang="zh-CN" sz="2000" dirty="0">
                <a:latin typeface="Times New Roman" pitchFamily="18" charset="0"/>
                <a:cs typeface="Times New Roman" pitchFamily="18" charset="0"/>
              </a:rPr>
              <a:t>2009</a:t>
            </a:r>
            <a:r>
              <a:rPr lang="zh-CN" altLang="en-US" sz="2000" dirty="0">
                <a:latin typeface="Times New Roman" pitchFamily="18" charset="0"/>
                <a:cs typeface="Times New Roman" pitchFamily="18" charset="0"/>
              </a:rPr>
              <a:t>年第六版</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国际收支统计</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BPM6</a:t>
            </a:r>
            <a:r>
              <a:rPr lang="zh-CN" altLang="en-US" sz="2000" dirty="0" smtClean="0">
                <a:latin typeface="Times New Roman" pitchFamily="18" charset="0"/>
                <a:cs typeface="Times New Roman" pitchFamily="18" charset="0"/>
              </a:rPr>
              <a:t>）对</a:t>
            </a:r>
            <a:r>
              <a:rPr lang="zh-CN" altLang="en-US" sz="2000" dirty="0">
                <a:latin typeface="Times New Roman" pitchFamily="18" charset="0"/>
                <a:cs typeface="Times New Roman" pitchFamily="18" charset="0"/>
              </a:rPr>
              <a:t>贸易流量的记录根据“经济所有权变更”原则，而非货物服务跨越国界作为标准进行记录</a:t>
            </a:r>
            <a:r>
              <a:rPr lang="zh-CN" altLang="en-US" sz="2000" dirty="0" smtClean="0">
                <a:latin typeface="Times New Roman" pitchFamily="18" charset="0"/>
                <a:cs typeface="Times New Roman" pitchFamily="18" charset="0"/>
              </a:rPr>
              <a:t>。</a:t>
            </a:r>
            <a:endParaRPr lang="en-US" altLang="zh-CN" sz="2000" dirty="0" smtClean="0">
              <a:latin typeface="Times New Roman" pitchFamily="18" charset="0"/>
              <a:cs typeface="Times New Roman" pitchFamily="18" charset="0"/>
            </a:endParaRPr>
          </a:p>
          <a:p>
            <a:endParaRPr lang="en-US" altLang="zh-CN" sz="2000" dirty="0">
              <a:latin typeface="Times New Roman" pitchFamily="18" charset="0"/>
              <a:cs typeface="Times New Roman" pitchFamily="18" charset="0"/>
            </a:endParaRPr>
          </a:p>
        </p:txBody>
      </p:sp>
      <p:sp>
        <p:nvSpPr>
          <p:cNvPr id="16" name="矩形 15">
            <a:extLst>
              <a:ext uri="{FF2B5EF4-FFF2-40B4-BE49-F238E27FC236}">
                <a16:creationId xmlns="" xmlns:a16="http://schemas.microsoft.com/office/drawing/2014/main" id="{0E4FB0A1-07D5-0B4D-86D0-8C1F7E13801D}"/>
              </a:ext>
            </a:extLst>
          </p:cNvPr>
          <p:cNvSpPr/>
          <p:nvPr/>
        </p:nvSpPr>
        <p:spPr>
          <a:xfrm>
            <a:off x="5401805" y="1522691"/>
            <a:ext cx="1620957" cy="523220"/>
          </a:xfrm>
          <a:prstGeom prst="rect">
            <a:avLst/>
          </a:prstGeom>
        </p:spPr>
        <p:txBody>
          <a:bodyPr wrap="none">
            <a:spAutoFit/>
          </a:bodyPr>
          <a:lstStyle/>
          <a:p>
            <a:r>
              <a:rPr lang="zh-CN" altLang="en-US" sz="2800" b="1" dirty="0" smtClean="0"/>
              <a:t>含义理解</a:t>
            </a:r>
            <a:endParaRPr lang="zh-CN" altLang="en-US" sz="2800" b="1" dirty="0"/>
          </a:p>
        </p:txBody>
      </p:sp>
    </p:spTree>
    <p:extLst>
      <p:ext uri="{BB962C8B-B14F-4D97-AF65-F5344CB8AC3E}">
        <p14:creationId xmlns:p14="http://schemas.microsoft.com/office/powerpoint/2010/main" val="33325650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5684569" cy="553998"/>
          </a:xfrm>
          <a:prstGeom prst="rect">
            <a:avLst/>
          </a:prstGeom>
        </p:spPr>
        <p:txBody>
          <a:bodyPr wrap="none">
            <a:spAutoFit/>
          </a:bodyPr>
          <a:lstStyle/>
          <a:p>
            <a:r>
              <a:rPr lang="zh-CN" altLang="en-US" sz="3000" b="1" dirty="0">
                <a:solidFill>
                  <a:schemeClr val="bg1"/>
                </a:solidFill>
              </a:rPr>
              <a:t> 二</a:t>
            </a:r>
            <a:r>
              <a:rPr lang="zh-CN" altLang="en-US" sz="3000" b="1" dirty="0">
                <a:solidFill>
                  <a:schemeClr val="bg1"/>
                </a:solidFill>
              </a:rPr>
              <a:t>、增加值贸易统计的基本概念</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 xmlns:a16="http://schemas.microsoft.com/office/drawing/2014/main" id="{94534D81-A504-4585-AFCC-AF983AB99312}"/>
              </a:ext>
            </a:extLst>
          </p:cNvPr>
          <p:cNvSpPr>
            <a:spLocks noGrp="1"/>
          </p:cNvSpPr>
          <p:nvPr>
            <p:ph type="sldNum" sz="quarter" idx="4"/>
          </p:nvPr>
        </p:nvSpPr>
        <p:spPr/>
        <p:txBody>
          <a:bodyPr/>
          <a:lstStyle/>
          <a:p>
            <a:fld id="{089E6A1B-787B-48C2-89E0-46ED219FD4E0}" type="slidenum">
              <a:rPr lang="zh-CN" altLang="en-US" smtClean="0"/>
              <a:pPr/>
              <a:t>16</a:t>
            </a:fld>
            <a:endParaRPr lang="zh-CN" altLang="en-US" dirty="0"/>
          </a:p>
        </p:txBody>
      </p:sp>
      <p:sp>
        <p:nvSpPr>
          <p:cNvPr id="12" name="对角圆角矩形 10">
            <a:extLst>
              <a:ext uri="{FF2B5EF4-FFF2-40B4-BE49-F238E27FC236}">
                <a16:creationId xmlns="" xmlns:a16="http://schemas.microsoft.com/office/drawing/2014/main" id="{5F41FB14-D22C-EF42-BCC1-53D4198E135A}"/>
              </a:ext>
            </a:extLst>
          </p:cNvPr>
          <p:cNvSpPr/>
          <p:nvPr/>
        </p:nvSpPr>
        <p:spPr>
          <a:xfrm>
            <a:off x="515938" y="1425274"/>
            <a:ext cx="3878555"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（二）增加值贸易</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 xmlns:a16="http://schemas.microsoft.com/office/drawing/2014/main" id="{99939965-B931-FB4E-B0C3-DE6F053AAF40}"/>
              </a:ext>
            </a:extLst>
          </p:cNvPr>
          <p:cNvGrpSpPr/>
          <p:nvPr/>
        </p:nvGrpSpPr>
        <p:grpSpPr>
          <a:xfrm>
            <a:off x="4787153" y="1522691"/>
            <a:ext cx="6925422" cy="523220"/>
            <a:chOff x="4118268" y="1389129"/>
            <a:chExt cx="7708607" cy="523220"/>
          </a:xfrm>
        </p:grpSpPr>
        <p:sp>
          <p:nvSpPr>
            <p:cNvPr id="14" name="箭头: V 形 12">
              <a:extLst>
                <a:ext uri="{FF2B5EF4-FFF2-40B4-BE49-F238E27FC236}">
                  <a16:creationId xmlns="" xmlns:a16="http://schemas.microsoft.com/office/drawing/2014/main" id="{F31D1958-8D73-F242-BA5E-9BCDA7C229AF}"/>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a:extLst>
                <a:ext uri="{FF2B5EF4-FFF2-40B4-BE49-F238E27FC236}">
                  <a16:creationId xmlns="" xmlns:a16="http://schemas.microsoft.com/office/drawing/2014/main" id="{0E4FB0A1-07D5-0B4D-86D0-8C1F7E13801D}"/>
                </a:ext>
              </a:extLst>
            </p:cNvPr>
            <p:cNvSpPr/>
            <p:nvPr/>
          </p:nvSpPr>
          <p:spPr>
            <a:xfrm>
              <a:off x="4910003" y="1389129"/>
              <a:ext cx="1404588" cy="523220"/>
            </a:xfrm>
            <a:prstGeom prst="rect">
              <a:avLst/>
            </a:prstGeom>
          </p:spPr>
          <p:txBody>
            <a:bodyPr wrap="none">
              <a:spAutoFit/>
            </a:bodyPr>
            <a:lstStyle/>
            <a:p>
              <a:r>
                <a:rPr lang="zh-CN" altLang="en-US" sz="2800" b="1" dirty="0" smtClean="0"/>
                <a:t>增加值</a:t>
              </a:r>
              <a:endParaRPr lang="zh-CN" altLang="en-US" sz="2800" b="1" dirty="0"/>
            </a:p>
          </p:txBody>
        </p:sp>
        <p:cxnSp>
          <p:nvCxnSpPr>
            <p:cNvPr id="16" name="直接连接符 14">
              <a:extLst>
                <a:ext uri="{FF2B5EF4-FFF2-40B4-BE49-F238E27FC236}">
                  <a16:creationId xmlns="" xmlns:a16="http://schemas.microsoft.com/office/drawing/2014/main" id="{60B37E01-866F-E143-91A4-BB36D1F6CD57}"/>
                </a:ext>
              </a:extLst>
            </p:cNvPr>
            <p:cNvCxnSpPr>
              <a:cxnSpLocks/>
              <a:stCxn id="15" idx="3"/>
            </p:cNvCxnSpPr>
            <p:nvPr/>
          </p:nvCxnSpPr>
          <p:spPr>
            <a:xfrm flipV="1">
              <a:off x="6314592" y="1619061"/>
              <a:ext cx="5512283"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箭头: V 形 17">
              <a:extLst>
                <a:ext uri="{FF2B5EF4-FFF2-40B4-BE49-F238E27FC236}">
                  <a16:creationId xmlns="" xmlns:a16="http://schemas.microsoft.com/office/drawing/2014/main" id="{DC738233-483D-A54F-A941-C27840E3314E}"/>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8" name="组合 17">
            <a:extLst>
              <a:ext uri="{FF2B5EF4-FFF2-40B4-BE49-F238E27FC236}">
                <a16:creationId xmlns="" xmlns:a16="http://schemas.microsoft.com/office/drawing/2014/main" id="{07654784-F08D-1943-B266-23C8F73E6C95}"/>
              </a:ext>
            </a:extLst>
          </p:cNvPr>
          <p:cNvGrpSpPr/>
          <p:nvPr/>
        </p:nvGrpSpPr>
        <p:grpSpPr>
          <a:xfrm>
            <a:off x="515938" y="4804883"/>
            <a:ext cx="10707873" cy="1595917"/>
            <a:chOff x="6496049" y="2332790"/>
            <a:chExt cx="4533901" cy="3808536"/>
          </a:xfrm>
        </p:grpSpPr>
        <p:sp>
          <p:nvSpPr>
            <p:cNvPr id="19" name="矩形 18">
              <a:extLst>
                <a:ext uri="{FF2B5EF4-FFF2-40B4-BE49-F238E27FC236}">
                  <a16:creationId xmlns="" xmlns:a16="http://schemas.microsoft.com/office/drawing/2014/main" id="{D815DD3A-B10B-3F43-8E2B-BA5DC62D47F0}"/>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 xmlns:a16="http://schemas.microsoft.com/office/drawing/2014/main" id="{970AC535-FEB8-AF47-AC75-9D69B5904444}"/>
                </a:ext>
              </a:extLst>
            </p:cNvPr>
            <p:cNvSpPr/>
            <p:nvPr/>
          </p:nvSpPr>
          <p:spPr>
            <a:xfrm>
              <a:off x="6496050" y="2332790"/>
              <a:ext cx="4533900" cy="540000"/>
            </a:xfrm>
            <a:prstGeom prst="rect">
              <a:avLst/>
            </a:prstGeom>
            <a:solidFill>
              <a:srgbClr val="E578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 xmlns:a16="http://schemas.microsoft.com/office/drawing/2014/main" id="{567741CF-C38C-8C48-AA99-6CFE7B69A82F}"/>
              </a:ext>
            </a:extLst>
          </p:cNvPr>
          <p:cNvSpPr/>
          <p:nvPr/>
        </p:nvSpPr>
        <p:spPr>
          <a:xfrm>
            <a:off x="11386614" y="4804882"/>
            <a:ext cx="137094" cy="1595917"/>
          </a:xfrm>
          <a:prstGeom prst="rect">
            <a:avLst/>
          </a:prstGeom>
          <a:solidFill>
            <a:srgbClr val="E5782E">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22" name="图文框 14">
            <a:extLst>
              <a:ext uri="{FF2B5EF4-FFF2-40B4-BE49-F238E27FC236}">
                <a16:creationId xmlns="" xmlns:a16="http://schemas.microsoft.com/office/drawing/2014/main" id="{08D7D3AD-6856-A045-8276-549E23779336}"/>
              </a:ext>
            </a:extLst>
          </p:cNvPr>
          <p:cNvSpPr/>
          <p:nvPr/>
        </p:nvSpPr>
        <p:spPr>
          <a:xfrm>
            <a:off x="515938" y="2304215"/>
            <a:ext cx="6603468" cy="2267785"/>
          </a:xfrm>
          <a:prstGeom prst="frame">
            <a:avLst>
              <a:gd name="adj1" fmla="val 5450"/>
            </a:avLst>
          </a:prstGeom>
          <a:solidFill>
            <a:srgbClr val="E5782E">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4" name="矩形 23">
            <a:extLst>
              <a:ext uri="{FF2B5EF4-FFF2-40B4-BE49-F238E27FC236}">
                <a16:creationId xmlns="" xmlns:a16="http://schemas.microsoft.com/office/drawing/2014/main" id="{DBB6CA83-A183-8641-98C3-FACE6593859C}"/>
              </a:ext>
            </a:extLst>
          </p:cNvPr>
          <p:cNvSpPr/>
          <p:nvPr/>
        </p:nvSpPr>
        <p:spPr>
          <a:xfrm>
            <a:off x="515939" y="5152935"/>
            <a:ext cx="10510650" cy="1846659"/>
          </a:xfrm>
          <a:prstGeom prst="rect">
            <a:avLst/>
          </a:prstGeom>
        </p:spPr>
        <p:txBody>
          <a:bodyPr wrap="square">
            <a:spAutoFit/>
          </a:bodyPr>
          <a:lstStyle/>
          <a:p>
            <a:r>
              <a:rPr lang="zh-CN" altLang="en-US" b="1" dirty="0" smtClean="0"/>
              <a:t>总值</a:t>
            </a:r>
            <a:r>
              <a:rPr lang="zh-CN" altLang="en-US" b="1" dirty="0"/>
              <a:t>缺点</a:t>
            </a:r>
            <a:r>
              <a:rPr lang="zh-CN" altLang="en-US" dirty="0"/>
              <a:t>：在全球层面，总出口被高估；在国家层面，以出口占</a:t>
            </a:r>
            <a:r>
              <a:rPr lang="en-US" altLang="zh-CN" dirty="0"/>
              <a:t>GDP</a:t>
            </a:r>
            <a:r>
              <a:rPr lang="zh-CN" altLang="en-US" dirty="0"/>
              <a:t>比重作为经常账户余额的测度方法也</a:t>
            </a:r>
            <a:r>
              <a:rPr lang="zh-CN" altLang="en-US" dirty="0" smtClean="0"/>
              <a:t>不可靠。 </a:t>
            </a:r>
            <a:endParaRPr lang="en-US" altLang="zh-CN" dirty="0"/>
          </a:p>
          <a:p>
            <a:r>
              <a:rPr lang="zh-CN" altLang="en-US" b="1" dirty="0" smtClean="0"/>
              <a:t>增加值优点</a:t>
            </a:r>
            <a:r>
              <a:rPr lang="zh-CN" altLang="en-US" dirty="0" smtClean="0"/>
              <a:t>：</a:t>
            </a:r>
            <a:r>
              <a:rPr lang="en-US" altLang="zh-CN" dirty="0" err="1"/>
              <a:t>TiVA</a:t>
            </a:r>
            <a:r>
              <a:rPr lang="zh-CN" altLang="en-US" dirty="0"/>
              <a:t>是基于每一生产阶段的增加值来测算贸易</a:t>
            </a:r>
            <a:r>
              <a:rPr lang="zh-CN" altLang="en-US" dirty="0" smtClean="0"/>
              <a:t>流量，避免重复计算。</a:t>
            </a:r>
            <a:endParaRPr lang="en-US" altLang="zh-CN" dirty="0" smtClean="0"/>
          </a:p>
          <a:p>
            <a:endParaRPr lang="en-US" altLang="zh-CN" dirty="0"/>
          </a:p>
          <a:p>
            <a:r>
              <a:rPr lang="zh-CN" altLang="en-US" dirty="0" smtClean="0"/>
              <a:t>。 </a:t>
            </a:r>
            <a:endParaRPr lang="zh-CN" altLang="en-US" dirty="0"/>
          </a:p>
          <a:p>
            <a:endParaRPr lang="zh-CN" altLang="en-US" sz="2400" dirty="0"/>
          </a:p>
        </p:txBody>
      </p:sp>
      <p:cxnSp>
        <p:nvCxnSpPr>
          <p:cNvPr id="28" name="直接箭头连接符 38">
            <a:extLst>
              <a:ext uri="{FF2B5EF4-FFF2-40B4-BE49-F238E27FC236}">
                <a16:creationId xmlns="" xmlns:a16="http://schemas.microsoft.com/office/drawing/2014/main" id="{0FFE9755-B0A8-2142-9EF3-3D5E30A81516}"/>
              </a:ext>
            </a:extLst>
          </p:cNvPr>
          <p:cNvCxnSpPr/>
          <p:nvPr/>
        </p:nvCxnSpPr>
        <p:spPr>
          <a:xfrm flipH="1">
            <a:off x="7174006" y="2818906"/>
            <a:ext cx="1600200" cy="0"/>
          </a:xfrm>
          <a:prstGeom prst="straightConnector1">
            <a:avLst/>
          </a:prstGeom>
          <a:ln w="28575">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 xmlns:a16="http://schemas.microsoft.com/office/drawing/2014/main" id="{3563E55D-D546-4B4C-8D29-5FF1A48A577E}"/>
              </a:ext>
            </a:extLst>
          </p:cNvPr>
          <p:cNvSpPr txBox="1"/>
          <p:nvPr/>
        </p:nvSpPr>
        <p:spPr>
          <a:xfrm>
            <a:off x="8932112" y="2634240"/>
            <a:ext cx="2654369" cy="369332"/>
          </a:xfrm>
          <a:prstGeom prst="rect">
            <a:avLst/>
          </a:prstGeom>
          <a:noFill/>
        </p:spPr>
        <p:txBody>
          <a:bodyPr wrap="square" rtlCol="0">
            <a:spAutoFit/>
          </a:bodyPr>
          <a:lstStyle/>
          <a:p>
            <a:r>
              <a:rPr kumimoji="1" lang="zh-CN" altLang="en-US" dirty="0" smtClean="0"/>
              <a:t>总值统计与增加值统计</a:t>
            </a:r>
            <a:endParaRPr kumimoji="1" lang="zh-CN" altLang="en-US" dirty="0"/>
          </a:p>
        </p:txBody>
      </p:sp>
      <p:sp>
        <p:nvSpPr>
          <p:cNvPr id="23" name="矩形 22">
            <a:extLst>
              <a:ext uri="{FF2B5EF4-FFF2-40B4-BE49-F238E27FC236}">
                <a16:creationId xmlns="" xmlns:a16="http://schemas.microsoft.com/office/drawing/2014/main" id="{EAEE8341-80E9-F840-806F-B8F01591FEC8}"/>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644" y="2552626"/>
            <a:ext cx="5891129" cy="190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91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角圆角矩形 10">
            <a:extLst>
              <a:ext uri="{FF2B5EF4-FFF2-40B4-BE49-F238E27FC236}">
                <a16:creationId xmlns="" xmlns:a16="http://schemas.microsoft.com/office/drawing/2014/main" id="{5BED0425-981A-4AA0-9E56-EC4AC8A09044}"/>
              </a:ext>
            </a:extLst>
          </p:cNvPr>
          <p:cNvSpPr/>
          <p:nvPr/>
        </p:nvSpPr>
        <p:spPr>
          <a:xfrm>
            <a:off x="515938" y="1425274"/>
            <a:ext cx="3488030"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（三）总出口分解</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 xmlns:a16="http://schemas.microsoft.com/office/drawing/2014/main" id="{0D71DD43-7E68-425F-8416-79C47CA6CB8F}"/>
              </a:ext>
            </a:extLst>
          </p:cNvPr>
          <p:cNvSpPr>
            <a:spLocks noGrp="1"/>
          </p:cNvSpPr>
          <p:nvPr>
            <p:ph type="sldNum" sz="quarter" idx="4"/>
          </p:nvPr>
        </p:nvSpPr>
        <p:spPr/>
        <p:txBody>
          <a:bodyPr/>
          <a:lstStyle/>
          <a:p>
            <a:fld id="{089E6A1B-787B-48C2-89E0-46ED219FD4E0}" type="slidenum">
              <a:rPr lang="zh-CN" altLang="en-US" smtClean="0"/>
              <a:pPr/>
              <a:t>17</a:t>
            </a:fld>
            <a:endParaRPr lang="zh-CN" altLang="en-US" dirty="0"/>
          </a:p>
        </p:txBody>
      </p:sp>
      <p:sp>
        <p:nvSpPr>
          <p:cNvPr id="19" name="矩形 18">
            <a:extLst>
              <a:ext uri="{FF2B5EF4-FFF2-40B4-BE49-F238E27FC236}">
                <a16:creationId xmlns="" xmlns:a16="http://schemas.microsoft.com/office/drawing/2014/main" id="{64285023-E45B-2245-B991-112283F7FC5A}"/>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
        <p:nvSpPr>
          <p:cNvPr id="20" name="矩形 19">
            <a:extLst>
              <a:ext uri="{FF2B5EF4-FFF2-40B4-BE49-F238E27FC236}">
                <a16:creationId xmlns="" xmlns:a16="http://schemas.microsoft.com/office/drawing/2014/main" id="{CD7A0A50-A1E9-47F1-B630-0444970FB2E5}"/>
              </a:ext>
            </a:extLst>
          </p:cNvPr>
          <p:cNvSpPr/>
          <p:nvPr/>
        </p:nvSpPr>
        <p:spPr>
          <a:xfrm>
            <a:off x="803970" y="323364"/>
            <a:ext cx="5684569" cy="1015663"/>
          </a:xfrm>
          <a:prstGeom prst="rect">
            <a:avLst/>
          </a:prstGeom>
        </p:spPr>
        <p:txBody>
          <a:bodyPr wrap="none">
            <a:spAutoFit/>
          </a:bodyPr>
          <a:lstStyle/>
          <a:p>
            <a:r>
              <a:rPr lang="zh-CN" altLang="en-US" sz="3000" b="1" dirty="0">
                <a:solidFill>
                  <a:schemeClr val="bg1"/>
                </a:solidFill>
              </a:rPr>
              <a:t> 二</a:t>
            </a:r>
            <a:r>
              <a:rPr lang="zh-CN" altLang="en-US" sz="3000" b="1" dirty="0" smtClean="0">
                <a:solidFill>
                  <a:schemeClr val="bg1"/>
                </a:solidFill>
              </a:rPr>
              <a:t>、增加</a:t>
            </a:r>
            <a:r>
              <a:rPr lang="zh-CN" altLang="en-US" sz="3000" b="1" dirty="0">
                <a:solidFill>
                  <a:schemeClr val="bg1"/>
                </a:solidFill>
              </a:rPr>
              <a:t>值贸易</a:t>
            </a:r>
            <a:r>
              <a:rPr lang="zh-CN" altLang="en-US" sz="3000" b="1" dirty="0" smtClean="0">
                <a:solidFill>
                  <a:schemeClr val="bg1"/>
                </a:solidFill>
              </a:rPr>
              <a:t>统计的基本概念</a:t>
            </a:r>
            <a:endParaRPr lang="zh-CN" altLang="en-US" sz="3000" b="1" dirty="0">
              <a:solidFill>
                <a:schemeClr val="bg1"/>
              </a:solidFill>
            </a:endParaRPr>
          </a:p>
          <a:p>
            <a:endParaRPr lang="zh-CN" altLang="en-US" sz="3000" b="1" dirty="0">
              <a:solidFill>
                <a:schemeClr val="bg1"/>
              </a:solidFill>
            </a:endParaRPr>
          </a:p>
        </p:txBody>
      </p:sp>
      <p:sp>
        <p:nvSpPr>
          <p:cNvPr id="22" name="圆角矩形 9">
            <a:extLst>
              <a:ext uri="{FF2B5EF4-FFF2-40B4-BE49-F238E27FC236}">
                <a16:creationId xmlns="" xmlns:a16="http://schemas.microsoft.com/office/drawing/2014/main" id="{158B8547-4C51-4C63-92C0-3B7B9F511496}"/>
              </a:ext>
            </a:extLst>
          </p:cNvPr>
          <p:cNvSpPr/>
          <p:nvPr/>
        </p:nvSpPr>
        <p:spPr>
          <a:xfrm>
            <a:off x="413623" y="2662789"/>
            <a:ext cx="5577042" cy="3583370"/>
          </a:xfrm>
          <a:prstGeom prst="roundRect">
            <a:avLst>
              <a:gd name="adj" fmla="val 8074"/>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512739300"/>
              </p:ext>
            </p:extLst>
          </p:nvPr>
        </p:nvGraphicFramePr>
        <p:xfrm>
          <a:off x="515938" y="2776953"/>
          <a:ext cx="5193997" cy="3355041"/>
        </p:xfrm>
        <a:graphic>
          <a:graphicData uri="http://schemas.openxmlformats.org/presentationml/2006/ole">
            <mc:AlternateContent xmlns:mc="http://schemas.openxmlformats.org/markup-compatibility/2006">
              <mc:Choice xmlns:v="urn:schemas-microsoft-com:vml" Requires="v">
                <p:oleObj spid="_x0000_s2059" r:id="rId4" imgW="4913297" imgH="3203356" progId="Visio.Drawing.11">
                  <p:embed/>
                </p:oleObj>
              </mc:Choice>
              <mc:Fallback>
                <p:oleObj r:id="rId4" imgW="4913297" imgH="3203356"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8" y="2776953"/>
                        <a:ext cx="5193997" cy="3355041"/>
                      </a:xfrm>
                      <a:prstGeom prst="rect">
                        <a:avLst/>
                      </a:prstGeom>
                      <a:noFill/>
                    </p:spPr>
                  </p:pic>
                </p:oleObj>
              </mc:Fallback>
            </mc:AlternateContent>
          </a:graphicData>
        </a:graphic>
      </p:graphicFrame>
      <p:sp>
        <p:nvSpPr>
          <p:cNvPr id="6" name="矩形 5"/>
          <p:cNvSpPr/>
          <p:nvPr/>
        </p:nvSpPr>
        <p:spPr>
          <a:xfrm>
            <a:off x="5458200" y="1627619"/>
            <a:ext cx="5653984" cy="400110"/>
          </a:xfrm>
          <a:prstGeom prst="rect">
            <a:avLst/>
          </a:prstGeom>
        </p:spPr>
        <p:txBody>
          <a:bodyPr wrap="none">
            <a:spAutoFit/>
          </a:bodyPr>
          <a:lstStyle/>
          <a:p>
            <a:r>
              <a:rPr lang="en-US" altLang="zh-CN" sz="2000" b="1" dirty="0" err="1"/>
              <a:t>TiVA</a:t>
            </a:r>
            <a:r>
              <a:rPr lang="zh-CN" altLang="en-US" sz="2000" b="1" dirty="0"/>
              <a:t>统计框架下按照增加值对出口总额进行分解</a:t>
            </a:r>
          </a:p>
        </p:txBody>
      </p:sp>
      <p:pic>
        <p:nvPicPr>
          <p:cNvPr id="24" name="图片 23">
            <a:extLst>
              <a:ext uri="{FF2B5EF4-FFF2-40B4-BE49-F238E27FC236}">
                <a16:creationId xmlns="" xmlns:a16="http://schemas.microsoft.com/office/drawing/2014/main" id="{A800E2F0-82DC-462B-82BA-7E54C78141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745" y="2611607"/>
            <a:ext cx="4179615" cy="3685734"/>
          </a:xfrm>
          <a:prstGeom prst="rect">
            <a:avLst/>
          </a:prstGeom>
        </p:spPr>
      </p:pic>
      <p:grpSp>
        <p:nvGrpSpPr>
          <p:cNvPr id="12" name="组合 11">
            <a:extLst>
              <a:ext uri="{FF2B5EF4-FFF2-40B4-BE49-F238E27FC236}">
                <a16:creationId xmlns="" xmlns:a16="http://schemas.microsoft.com/office/drawing/2014/main" id="{65D1ECE4-4CD7-442B-B5E1-E7F163CA28BE}"/>
              </a:ext>
            </a:extLst>
          </p:cNvPr>
          <p:cNvGrpSpPr/>
          <p:nvPr/>
        </p:nvGrpSpPr>
        <p:grpSpPr>
          <a:xfrm>
            <a:off x="4428509" y="1627619"/>
            <a:ext cx="706081" cy="433823"/>
            <a:chOff x="5954431" y="-295906"/>
            <a:chExt cx="706081" cy="433823"/>
          </a:xfrm>
        </p:grpSpPr>
        <p:sp>
          <p:nvSpPr>
            <p:cNvPr id="13" name="箭头: V 形 27">
              <a:extLst>
                <a:ext uri="{FF2B5EF4-FFF2-40B4-BE49-F238E27FC236}">
                  <a16:creationId xmlns="" xmlns:a16="http://schemas.microsoft.com/office/drawing/2014/main" id="{9DB3398A-DDBE-448B-A32F-0EF57B60E120}"/>
                </a:ext>
              </a:extLst>
            </p:cNvPr>
            <p:cNvSpPr/>
            <p:nvPr/>
          </p:nvSpPr>
          <p:spPr>
            <a:xfrm>
              <a:off x="6269987" y="-287383"/>
              <a:ext cx="390525" cy="425300"/>
            </a:xfrm>
            <a:prstGeom prst="chevron">
              <a:avLst>
                <a:gd name="adj" fmla="val 48214"/>
              </a:avLst>
            </a:prstGeom>
            <a:solidFill>
              <a:srgbClr val="78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14" name="箭头: V 形 30">
              <a:extLst>
                <a:ext uri="{FF2B5EF4-FFF2-40B4-BE49-F238E27FC236}">
                  <a16:creationId xmlns="" xmlns:a16="http://schemas.microsoft.com/office/drawing/2014/main" id="{EC5F360C-776D-45E4-8FAC-D4DE160B26F5}"/>
                </a:ext>
              </a:extLst>
            </p:cNvPr>
            <p:cNvSpPr/>
            <p:nvPr/>
          </p:nvSpPr>
          <p:spPr>
            <a:xfrm>
              <a:off x="5954431" y="-295906"/>
              <a:ext cx="390525" cy="425300"/>
            </a:xfrm>
            <a:prstGeom prst="chevron">
              <a:avLst>
                <a:gd name="adj" fmla="val 48214"/>
              </a:avLst>
            </a:prstGeom>
            <a:solidFill>
              <a:srgbClr val="78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Tree>
    <p:extLst>
      <p:ext uri="{BB962C8B-B14F-4D97-AF65-F5344CB8AC3E}">
        <p14:creationId xmlns:p14="http://schemas.microsoft.com/office/powerpoint/2010/main" val="27333956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角圆角矩形 10">
            <a:extLst>
              <a:ext uri="{FF2B5EF4-FFF2-40B4-BE49-F238E27FC236}">
                <a16:creationId xmlns="" xmlns:a16="http://schemas.microsoft.com/office/drawing/2014/main" id="{5BED0425-981A-4AA0-9E56-EC4AC8A09044}"/>
              </a:ext>
            </a:extLst>
          </p:cNvPr>
          <p:cNvSpPr/>
          <p:nvPr/>
        </p:nvSpPr>
        <p:spPr>
          <a:xfrm>
            <a:off x="515938" y="1425274"/>
            <a:ext cx="3827462"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GVC</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参与度</a:t>
            </a:r>
          </a:p>
        </p:txBody>
      </p:sp>
      <p:sp>
        <p:nvSpPr>
          <p:cNvPr id="5" name="灯片编号占位符 4">
            <a:extLst>
              <a:ext uri="{FF2B5EF4-FFF2-40B4-BE49-F238E27FC236}">
                <a16:creationId xmlns="" xmlns:a16="http://schemas.microsoft.com/office/drawing/2014/main" id="{0D71DD43-7E68-425F-8416-79C47CA6CB8F}"/>
              </a:ext>
            </a:extLst>
          </p:cNvPr>
          <p:cNvSpPr>
            <a:spLocks noGrp="1"/>
          </p:cNvSpPr>
          <p:nvPr>
            <p:ph type="sldNum" sz="quarter" idx="4"/>
          </p:nvPr>
        </p:nvSpPr>
        <p:spPr/>
        <p:txBody>
          <a:bodyPr/>
          <a:lstStyle/>
          <a:p>
            <a:fld id="{089E6A1B-787B-48C2-89E0-46ED219FD4E0}" type="slidenum">
              <a:rPr lang="zh-CN" altLang="en-US" smtClean="0"/>
              <a:pPr/>
              <a:t>18</a:t>
            </a:fld>
            <a:endParaRPr lang="zh-CN" altLang="en-US" dirty="0"/>
          </a:p>
        </p:txBody>
      </p:sp>
      <p:sp>
        <p:nvSpPr>
          <p:cNvPr id="19" name="矩形 18">
            <a:extLst>
              <a:ext uri="{FF2B5EF4-FFF2-40B4-BE49-F238E27FC236}">
                <a16:creationId xmlns="" xmlns:a16="http://schemas.microsoft.com/office/drawing/2014/main" id="{64285023-E45B-2245-B991-112283F7FC5A}"/>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
        <p:nvSpPr>
          <p:cNvPr id="20" name="矩形 19">
            <a:extLst>
              <a:ext uri="{FF2B5EF4-FFF2-40B4-BE49-F238E27FC236}">
                <a16:creationId xmlns="" xmlns:a16="http://schemas.microsoft.com/office/drawing/2014/main" id="{CD7A0A50-A1E9-47F1-B630-0444970FB2E5}"/>
              </a:ext>
            </a:extLst>
          </p:cNvPr>
          <p:cNvSpPr/>
          <p:nvPr/>
        </p:nvSpPr>
        <p:spPr>
          <a:xfrm>
            <a:off x="803970" y="323364"/>
            <a:ext cx="5684569" cy="1015663"/>
          </a:xfrm>
          <a:prstGeom prst="rect">
            <a:avLst/>
          </a:prstGeom>
        </p:spPr>
        <p:txBody>
          <a:bodyPr wrap="none">
            <a:spAutoFit/>
          </a:bodyPr>
          <a:lstStyle/>
          <a:p>
            <a:r>
              <a:rPr lang="zh-CN" altLang="en-US" sz="3000" b="1" dirty="0">
                <a:solidFill>
                  <a:schemeClr val="bg1"/>
                </a:solidFill>
              </a:rPr>
              <a:t> 二</a:t>
            </a:r>
            <a:r>
              <a:rPr lang="zh-CN" altLang="en-US" sz="3000" b="1" dirty="0" smtClean="0">
                <a:solidFill>
                  <a:schemeClr val="bg1"/>
                </a:solidFill>
              </a:rPr>
              <a:t>、增加</a:t>
            </a:r>
            <a:r>
              <a:rPr lang="zh-CN" altLang="en-US" sz="3000" b="1" dirty="0">
                <a:solidFill>
                  <a:schemeClr val="bg1"/>
                </a:solidFill>
              </a:rPr>
              <a:t>值贸易</a:t>
            </a:r>
            <a:r>
              <a:rPr lang="zh-CN" altLang="en-US" sz="3000" b="1" dirty="0" smtClean="0">
                <a:solidFill>
                  <a:schemeClr val="bg1"/>
                </a:solidFill>
              </a:rPr>
              <a:t>统计的基本概念</a:t>
            </a:r>
            <a:endParaRPr lang="zh-CN" altLang="en-US" sz="3000" b="1" dirty="0">
              <a:solidFill>
                <a:schemeClr val="bg1"/>
              </a:solidFill>
            </a:endParaRPr>
          </a:p>
          <a:p>
            <a:endParaRPr lang="zh-CN" altLang="en-US" sz="3000" b="1" dirty="0">
              <a:solidFill>
                <a:schemeClr val="bg1"/>
              </a:solidFill>
            </a:endParaRPr>
          </a:p>
        </p:txBody>
      </p:sp>
      <p:sp>
        <p:nvSpPr>
          <p:cNvPr id="2"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4476097" y="1600608"/>
            <a:ext cx="7715903" cy="646331"/>
          </a:xfrm>
          <a:prstGeom prst="rect">
            <a:avLst/>
          </a:prstGeom>
        </p:spPr>
        <p:txBody>
          <a:bodyPr wrap="square">
            <a:spAutoFit/>
          </a:bodyPr>
          <a:lstStyle/>
          <a:p>
            <a:r>
              <a:rPr lang="en-US" altLang="zh-CN" b="1" dirty="0" smtClean="0"/>
              <a:t>GVC</a:t>
            </a:r>
            <a:r>
              <a:rPr lang="zh-CN" altLang="en-US" b="1" dirty="0" smtClean="0"/>
              <a:t>的</a:t>
            </a:r>
            <a:r>
              <a:rPr lang="zh-CN" altLang="en-US" b="1" dirty="0"/>
              <a:t>参与程度可以准确定位各国和行业在全球价值链中的作用与</a:t>
            </a:r>
            <a:r>
              <a:rPr lang="zh-CN" altLang="en-US" b="1" dirty="0" smtClean="0"/>
              <a:t>地位；</a:t>
            </a:r>
            <a:r>
              <a:rPr lang="zh-CN" altLang="en-US" b="1" dirty="0"/>
              <a:t>一国经济发展需要国家开发</a:t>
            </a:r>
            <a:r>
              <a:rPr lang="zh-CN" altLang="en-US" b="1" u="sng" dirty="0">
                <a:solidFill>
                  <a:srgbClr val="FF0000"/>
                </a:solidFill>
              </a:rPr>
              <a:t>强国内后向关联</a:t>
            </a:r>
            <a:r>
              <a:rPr lang="zh-CN" altLang="en-US" b="1" dirty="0"/>
              <a:t>和</a:t>
            </a:r>
            <a:r>
              <a:rPr lang="zh-CN" altLang="en-US" b="1" u="sng" dirty="0">
                <a:solidFill>
                  <a:srgbClr val="FF0000"/>
                </a:solidFill>
              </a:rPr>
              <a:t>强国际前向关联</a:t>
            </a:r>
            <a:r>
              <a:rPr lang="zh-CN" altLang="en-US" b="1" dirty="0"/>
              <a:t>。 </a:t>
            </a:r>
          </a:p>
        </p:txBody>
      </p:sp>
      <p:sp>
        <p:nvSpPr>
          <p:cNvPr id="21" name="矩形 20">
            <a:extLst>
              <a:ext uri="{FF2B5EF4-FFF2-40B4-BE49-F238E27FC236}">
                <a16:creationId xmlns="" xmlns:a16="http://schemas.microsoft.com/office/drawing/2014/main" id="{AC158561-64F9-4279-BEF2-F8F690428B11}"/>
              </a:ext>
            </a:extLst>
          </p:cNvPr>
          <p:cNvSpPr/>
          <p:nvPr/>
        </p:nvSpPr>
        <p:spPr>
          <a:xfrm>
            <a:off x="659954" y="2763383"/>
            <a:ext cx="5171523" cy="3572307"/>
          </a:xfrm>
          <a:prstGeom prst="rect">
            <a:avLst/>
          </a:prstGeom>
          <a:ln w="28575">
            <a:solidFill>
              <a:srgbClr val="E5782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任意多边形 5">
            <a:extLst>
              <a:ext uri="{FF2B5EF4-FFF2-40B4-BE49-F238E27FC236}">
                <a16:creationId xmlns="" xmlns:a16="http://schemas.microsoft.com/office/drawing/2014/main" id="{16449FC9-59DC-412A-AC5F-117BE199B033}"/>
              </a:ext>
            </a:extLst>
          </p:cNvPr>
          <p:cNvSpPr/>
          <p:nvPr/>
        </p:nvSpPr>
        <p:spPr>
          <a:xfrm>
            <a:off x="2023784" y="2274172"/>
            <a:ext cx="1929652" cy="978422"/>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rgbClr val="95C6E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zh-CN" altLang="en-US" sz="2000" b="1" dirty="0">
                <a:solidFill>
                  <a:srgbClr val="C00000"/>
                </a:solidFill>
                <a:latin typeface="微软雅黑" panose="020B0503020204020204" pitchFamily="34" charset="-122"/>
                <a:ea typeface="微软雅黑" panose="020B0503020204020204" pitchFamily="34" charset="-122"/>
              </a:rPr>
              <a:t>前</a:t>
            </a:r>
            <a:r>
              <a:rPr lang="zh-CN" altLang="en-US" sz="2000" b="1" dirty="0" smtClean="0">
                <a:solidFill>
                  <a:srgbClr val="C00000"/>
                </a:solidFill>
                <a:latin typeface="微软雅黑" panose="020B0503020204020204" pitchFamily="34" charset="-122"/>
                <a:ea typeface="微软雅黑" panose="020B0503020204020204" pitchFamily="34" charset="-122"/>
              </a:rPr>
              <a:t>向关联</a:t>
            </a:r>
            <a:endParaRPr lang="zh-CN" alt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 xmlns:a16="http://schemas.microsoft.com/office/drawing/2014/main" id="{E64814DB-6549-4C57-83B3-96E085683291}"/>
              </a:ext>
            </a:extLst>
          </p:cNvPr>
          <p:cNvSpPr/>
          <p:nvPr/>
        </p:nvSpPr>
        <p:spPr>
          <a:xfrm>
            <a:off x="6400800" y="2763382"/>
            <a:ext cx="5315540" cy="3411275"/>
          </a:xfrm>
          <a:prstGeom prst="rect">
            <a:avLst/>
          </a:prstGeom>
          <a:ln w="28575">
            <a:solidFill>
              <a:srgbClr val="E5782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7" name="任意多边形 5">
            <a:extLst>
              <a:ext uri="{FF2B5EF4-FFF2-40B4-BE49-F238E27FC236}">
                <a16:creationId xmlns="" xmlns:a16="http://schemas.microsoft.com/office/drawing/2014/main" id="{16449FC9-59DC-412A-AC5F-117BE199B033}"/>
              </a:ext>
            </a:extLst>
          </p:cNvPr>
          <p:cNvSpPr/>
          <p:nvPr/>
        </p:nvSpPr>
        <p:spPr>
          <a:xfrm>
            <a:off x="8160122" y="2274172"/>
            <a:ext cx="2059641" cy="999215"/>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rgbClr val="95C6E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zh-CN" altLang="en-US" sz="2000" b="1" kern="1200" dirty="0" smtClean="0">
                <a:solidFill>
                  <a:srgbClr val="C00000"/>
                </a:solidFill>
                <a:latin typeface="微软雅黑" panose="020B0503020204020204" pitchFamily="34" charset="-122"/>
                <a:ea typeface="微软雅黑" panose="020B0503020204020204" pitchFamily="34" charset="-122"/>
              </a:rPr>
              <a:t>后向关联</a:t>
            </a:r>
            <a:endParaRPr lang="zh-CN" altLang="en-US" sz="2000" b="1" kern="1200" dirty="0">
              <a:solidFill>
                <a:schemeClr val="tx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803970" y="3378805"/>
            <a:ext cx="4982135" cy="2169825"/>
          </a:xfrm>
          <a:prstGeom prst="rect">
            <a:avLst/>
          </a:prstGeom>
          <a:noFill/>
        </p:spPr>
        <p:txBody>
          <a:bodyPr wrap="square" rtlCol="0">
            <a:spAutoFit/>
          </a:bodyPr>
          <a:lstStyle/>
          <a:p>
            <a:pPr>
              <a:lnSpc>
                <a:spcPct val="150000"/>
              </a:lnSpc>
            </a:pPr>
            <a:r>
              <a:rPr lang="zh-CN" altLang="zh-CN" dirty="0"/>
              <a:t>也称为下游</a:t>
            </a:r>
            <a:r>
              <a:rPr lang="zh-CN" altLang="zh-CN" dirty="0" smtClean="0"/>
              <a:t>参与度</a:t>
            </a:r>
            <a:r>
              <a:rPr lang="zh-CN" altLang="en-US" dirty="0"/>
              <a:t>，在国际贸易中，指下游进口经济体购买</a:t>
            </a:r>
            <a:r>
              <a:rPr lang="zh-CN" altLang="en-US" u="sng" dirty="0"/>
              <a:t>上游出口经济体提供的出口产品</a:t>
            </a:r>
            <a:r>
              <a:rPr lang="zh-CN" altLang="en-US" dirty="0"/>
              <a:t>作为</a:t>
            </a:r>
            <a:r>
              <a:rPr lang="zh-CN" altLang="en-US" b="1" dirty="0"/>
              <a:t>中间投入</a:t>
            </a:r>
            <a:r>
              <a:rPr lang="zh-CN" altLang="en-US" dirty="0"/>
              <a:t>来生产本国出口产品的过程，即出口国行业为进口国行业提供生产其出口产品所需的中间投入</a:t>
            </a:r>
            <a:r>
              <a:rPr lang="zh-CN" altLang="en-US" dirty="0" smtClean="0"/>
              <a:t>品。</a:t>
            </a:r>
            <a:endParaRPr lang="zh-CN" altLang="en-US" dirty="0"/>
          </a:p>
        </p:txBody>
      </p:sp>
      <p:sp>
        <p:nvSpPr>
          <p:cNvPr id="8" name="TextBox 7"/>
          <p:cNvSpPr txBox="1"/>
          <p:nvPr/>
        </p:nvSpPr>
        <p:spPr>
          <a:xfrm>
            <a:off x="6568888" y="3378805"/>
            <a:ext cx="5089712" cy="1754326"/>
          </a:xfrm>
          <a:prstGeom prst="rect">
            <a:avLst/>
          </a:prstGeom>
          <a:noFill/>
        </p:spPr>
        <p:txBody>
          <a:bodyPr wrap="square" rtlCol="0">
            <a:spAutoFit/>
          </a:bodyPr>
          <a:lstStyle/>
          <a:p>
            <a:pPr>
              <a:lnSpc>
                <a:spcPct val="150000"/>
              </a:lnSpc>
            </a:pPr>
            <a:r>
              <a:rPr lang="zh-CN" altLang="zh-CN" dirty="0"/>
              <a:t>也称为上游</a:t>
            </a:r>
            <a:r>
              <a:rPr lang="zh-CN" altLang="zh-CN" dirty="0" smtClean="0"/>
              <a:t>参与度</a:t>
            </a:r>
            <a:r>
              <a:rPr lang="zh-CN" altLang="en-US" dirty="0" smtClean="0"/>
              <a:t>，</a:t>
            </a:r>
            <a:r>
              <a:rPr lang="zh-CN" altLang="zh-CN" dirty="0"/>
              <a:t>在国际贸易中，指上游出口国</a:t>
            </a:r>
            <a:r>
              <a:rPr lang="zh-CN" altLang="zh-CN" u="sng" dirty="0"/>
              <a:t>根据下游进口国生产出口产品的中间投入需求</a:t>
            </a:r>
            <a:r>
              <a:rPr lang="zh-CN" altLang="zh-CN" dirty="0"/>
              <a:t>来提供出口产品的过程，即进口国行业进口中间产品用于其出口产品的生产。</a:t>
            </a:r>
            <a:endParaRPr lang="zh-CN" altLang="en-US" dirty="0"/>
          </a:p>
        </p:txBody>
      </p:sp>
    </p:spTree>
    <p:extLst>
      <p:ext uri="{BB962C8B-B14F-4D97-AF65-F5344CB8AC3E}">
        <p14:creationId xmlns:p14="http://schemas.microsoft.com/office/powerpoint/2010/main" val="527490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05AADF1-1299-4213-9122-4BCBAFB1D73A}"/>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三、增加值贸易估计</a:t>
            </a:r>
            <a:endParaRPr lang="zh-CN" altLang="en-US" sz="3000" b="1" dirty="0">
              <a:solidFill>
                <a:schemeClr val="bg1"/>
              </a:solidFill>
            </a:endParaRPr>
          </a:p>
        </p:txBody>
      </p:sp>
      <p:sp>
        <p:nvSpPr>
          <p:cNvPr id="3"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 xmlns:a16="http://schemas.microsoft.com/office/drawing/2014/main" id="{3C1A61CF-3170-4CEC-B9D2-93896CB1C0C7}"/>
              </a:ext>
            </a:extLst>
          </p:cNvPr>
          <p:cNvSpPr>
            <a:spLocks noGrp="1"/>
          </p:cNvSpPr>
          <p:nvPr>
            <p:ph type="sldNum" sz="quarter" idx="4"/>
          </p:nvPr>
        </p:nvSpPr>
        <p:spPr/>
        <p:txBody>
          <a:bodyPr/>
          <a:lstStyle/>
          <a:p>
            <a:fld id="{089E6A1B-787B-48C2-89E0-46ED219FD4E0}" type="slidenum">
              <a:rPr lang="zh-CN" altLang="en-US" smtClean="0"/>
              <a:pPr/>
              <a:t>19</a:t>
            </a:fld>
            <a:endParaRPr lang="zh-CN" altLang="en-US" dirty="0"/>
          </a:p>
        </p:txBody>
      </p:sp>
      <p:sp>
        <p:nvSpPr>
          <p:cNvPr id="23" name="矩形 22">
            <a:extLst>
              <a:ext uri="{FF2B5EF4-FFF2-40B4-BE49-F238E27FC236}">
                <a16:creationId xmlns="" xmlns:a16="http://schemas.microsoft.com/office/drawing/2014/main" id="{13573001-637A-FA46-9382-7E1972FA2095}"/>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
        <p:nvSpPr>
          <p:cNvPr id="25" name="对角圆角矩形 10">
            <a:extLst>
              <a:ext uri="{FF2B5EF4-FFF2-40B4-BE49-F238E27FC236}">
                <a16:creationId xmlns="" xmlns:a16="http://schemas.microsoft.com/office/drawing/2014/main" id="{5BED0425-981A-4AA0-9E56-EC4AC8A09044}"/>
              </a:ext>
            </a:extLst>
          </p:cNvPr>
          <p:cNvSpPr/>
          <p:nvPr/>
        </p:nvSpPr>
        <p:spPr>
          <a:xfrm>
            <a:off x="515937" y="1425274"/>
            <a:ext cx="4472921"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（一）测算工具</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 xmlns:a16="http://schemas.microsoft.com/office/drawing/2014/main" id="{8337F486-503F-4B63-8EFE-57027E54C369}"/>
              </a:ext>
            </a:extLst>
          </p:cNvPr>
          <p:cNvGrpSpPr/>
          <p:nvPr/>
        </p:nvGrpSpPr>
        <p:grpSpPr>
          <a:xfrm>
            <a:off x="5385547" y="1571651"/>
            <a:ext cx="6806453" cy="425300"/>
            <a:chOff x="4118268" y="1438089"/>
            <a:chExt cx="7708607" cy="425300"/>
          </a:xfrm>
        </p:grpSpPr>
        <p:sp>
          <p:nvSpPr>
            <p:cNvPr id="27" name="箭头: V 形 12">
              <a:extLst>
                <a:ext uri="{FF2B5EF4-FFF2-40B4-BE49-F238E27FC236}">
                  <a16:creationId xmlns="" xmlns:a16="http://schemas.microsoft.com/office/drawing/2014/main" id="{7CB493D8-E844-4313-8AF2-0CA706F36D70}"/>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8" name="直接连接符 27">
              <a:extLst>
                <a:ext uri="{FF2B5EF4-FFF2-40B4-BE49-F238E27FC236}">
                  <a16:creationId xmlns="" xmlns:a16="http://schemas.microsoft.com/office/drawing/2014/main" id="{58521A42-F369-4DC5-9A64-9487D568AC45}"/>
                </a:ext>
              </a:extLst>
            </p:cNvPr>
            <p:cNvCxnSpPr>
              <a:cxnSpLocks/>
            </p:cNvCxnSpPr>
            <p:nvPr/>
          </p:nvCxnSpPr>
          <p:spPr>
            <a:xfrm flipV="1">
              <a:off x="6530960" y="1619061"/>
              <a:ext cx="5295915"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9" name="箭头: V 形 17">
              <a:extLst>
                <a:ext uri="{FF2B5EF4-FFF2-40B4-BE49-F238E27FC236}">
                  <a16:creationId xmlns="" xmlns:a16="http://schemas.microsoft.com/office/drawing/2014/main" id="{D53C0EF8-89F0-4F9A-AFC8-DA5EEE09FBFC}"/>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6" name="矩形 5"/>
          <p:cNvSpPr/>
          <p:nvPr/>
        </p:nvSpPr>
        <p:spPr>
          <a:xfrm>
            <a:off x="6044405" y="1597646"/>
            <a:ext cx="1723549" cy="424732"/>
          </a:xfrm>
          <a:prstGeom prst="rect">
            <a:avLst/>
          </a:prstGeom>
        </p:spPr>
        <p:txBody>
          <a:bodyPr wrap="none">
            <a:spAutoFit/>
          </a:bodyPr>
          <a:lstStyle/>
          <a:p>
            <a:pPr lvl="0" defTabSz="1244600">
              <a:lnSpc>
                <a:spcPct val="90000"/>
              </a:lnSpc>
              <a:spcAft>
                <a:spcPct val="35000"/>
              </a:spcAft>
            </a:pPr>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投入产出表</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 xmlns:a16="http://schemas.microsoft.com/office/drawing/2014/main" id="{0BF2BB57-065A-3844-9231-58BBE0B3B160}"/>
              </a:ext>
            </a:extLst>
          </p:cNvPr>
          <p:cNvGrpSpPr/>
          <p:nvPr/>
        </p:nvGrpSpPr>
        <p:grpSpPr>
          <a:xfrm>
            <a:off x="1835524" y="2499591"/>
            <a:ext cx="8922124" cy="4954557"/>
            <a:chOff x="1041040" y="1657262"/>
            <a:chExt cx="9297325" cy="5676965"/>
          </a:xfrm>
        </p:grpSpPr>
        <p:grpSp>
          <p:nvGrpSpPr>
            <p:cNvPr id="31" name="组合 30">
              <a:extLst>
                <a:ext uri="{FF2B5EF4-FFF2-40B4-BE49-F238E27FC236}">
                  <a16:creationId xmlns="" xmlns:a16="http://schemas.microsoft.com/office/drawing/2014/main" id="{219CE7C5-1D96-409D-A67E-876121C9CB1F}"/>
                </a:ext>
              </a:extLst>
            </p:cNvPr>
            <p:cNvGrpSpPr/>
            <p:nvPr/>
          </p:nvGrpSpPr>
          <p:grpSpPr>
            <a:xfrm>
              <a:off x="1041040" y="1657262"/>
              <a:ext cx="9297325" cy="5676965"/>
              <a:chOff x="4114024" y="1927085"/>
              <a:chExt cx="9221753" cy="5676965"/>
            </a:xfrm>
          </p:grpSpPr>
          <p:grpSp>
            <p:nvGrpSpPr>
              <p:cNvPr id="36" name="组合 41">
                <a:extLst>
                  <a:ext uri="{FF2B5EF4-FFF2-40B4-BE49-F238E27FC236}">
                    <a16:creationId xmlns="" xmlns:a16="http://schemas.microsoft.com/office/drawing/2014/main" id="{593C5638-C937-4772-91D1-A3CA48639B7D}"/>
                  </a:ext>
                </a:extLst>
              </p:cNvPr>
              <p:cNvGrpSpPr/>
              <p:nvPr/>
            </p:nvGrpSpPr>
            <p:grpSpPr>
              <a:xfrm>
                <a:off x="4114024" y="4828248"/>
                <a:ext cx="2698825" cy="1056738"/>
                <a:chOff x="-322774" y="7072363"/>
                <a:chExt cx="3821152" cy="1496191"/>
              </a:xfrm>
            </p:grpSpPr>
            <p:sp>
              <p:nvSpPr>
                <p:cNvPr id="56" name="Oval 85">
                  <a:extLst>
                    <a:ext uri="{FF2B5EF4-FFF2-40B4-BE49-F238E27FC236}">
                      <a16:creationId xmlns="" xmlns:a16="http://schemas.microsoft.com/office/drawing/2014/main" id="{61497739-F757-4C0D-9088-068FC964F593}"/>
                    </a:ext>
                  </a:extLst>
                </p:cNvPr>
                <p:cNvSpPr>
                  <a:spLocks noChangeAspect="1"/>
                </p:cNvSpPr>
                <p:nvPr/>
              </p:nvSpPr>
              <p:spPr>
                <a:xfrm>
                  <a:off x="2187529" y="7257706"/>
                  <a:ext cx="1310849" cy="1310848"/>
                </a:xfrm>
                <a:prstGeom prst="ellipse">
                  <a:avLst/>
                </a:prstGeom>
                <a:solidFill>
                  <a:srgbClr val="5EC6D3"/>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7" name="文本框 52">
                  <a:extLst>
                    <a:ext uri="{FF2B5EF4-FFF2-40B4-BE49-F238E27FC236}">
                      <a16:creationId xmlns="" xmlns:a16="http://schemas.microsoft.com/office/drawing/2014/main" id="{DC11B75C-206F-4BE7-863D-C94D58EEEFCD}"/>
                    </a:ext>
                  </a:extLst>
                </p:cNvPr>
                <p:cNvSpPr txBox="1"/>
                <p:nvPr/>
              </p:nvSpPr>
              <p:spPr>
                <a:xfrm>
                  <a:off x="-322774" y="7072363"/>
                  <a:ext cx="2555894" cy="1297363"/>
                </a:xfrm>
                <a:prstGeom prst="rect">
                  <a:avLst/>
                </a:prstGeom>
                <a:noFill/>
              </p:spPr>
              <p:txBody>
                <a:bodyPr wrap="square" rtlCol="0">
                  <a:spAutoFit/>
                </a:bodyPr>
                <a:lstStyle/>
                <a:p>
                  <a:pPr algn="ctr">
                    <a:lnSpc>
                      <a:spcPct val="120000"/>
                    </a:lnSpc>
                  </a:pPr>
                  <a:r>
                    <a:rPr lang="zh-CN" altLang="en-US" sz="2000" b="1" dirty="0">
                      <a:solidFill>
                        <a:srgbClr val="5EC6D3"/>
                      </a:solidFill>
                      <a:cs typeface="+mn-ea"/>
                      <a:sym typeface="+mn-lt"/>
                    </a:rPr>
                    <a:t>全球投入产出数据库</a:t>
                  </a:r>
                  <a:r>
                    <a:rPr lang="en-US" altLang="zh-CN" sz="2000" b="1" dirty="0" err="1">
                      <a:solidFill>
                        <a:srgbClr val="5EC6D3"/>
                      </a:solidFill>
                      <a:cs typeface="+mn-ea"/>
                      <a:sym typeface="+mn-lt"/>
                    </a:rPr>
                    <a:t>Eora</a:t>
                  </a:r>
                  <a:endParaRPr lang="zh-CN" altLang="en-US" sz="2000" b="1" dirty="0">
                    <a:solidFill>
                      <a:srgbClr val="5EC6D3"/>
                    </a:solidFill>
                    <a:cs typeface="+mn-ea"/>
                    <a:sym typeface="+mn-lt"/>
                  </a:endParaRPr>
                </a:p>
              </p:txBody>
            </p:sp>
          </p:grpSp>
          <p:grpSp>
            <p:nvGrpSpPr>
              <p:cNvPr id="37" name="组合 42">
                <a:extLst>
                  <a:ext uri="{FF2B5EF4-FFF2-40B4-BE49-F238E27FC236}">
                    <a16:creationId xmlns="" xmlns:a16="http://schemas.microsoft.com/office/drawing/2014/main" id="{B949C2DD-42D5-431A-8939-DAC9FF584BDA}"/>
                  </a:ext>
                </a:extLst>
              </p:cNvPr>
              <p:cNvGrpSpPr/>
              <p:nvPr/>
            </p:nvGrpSpPr>
            <p:grpSpPr>
              <a:xfrm>
                <a:off x="10167371" y="3156300"/>
                <a:ext cx="3168406" cy="1302739"/>
                <a:chOff x="9810187" y="4705120"/>
                <a:chExt cx="4486010" cy="1844493"/>
              </a:xfrm>
            </p:grpSpPr>
            <p:sp>
              <p:nvSpPr>
                <p:cNvPr id="54" name="Oval 84">
                  <a:extLst>
                    <a:ext uri="{FF2B5EF4-FFF2-40B4-BE49-F238E27FC236}">
                      <a16:creationId xmlns="" xmlns:a16="http://schemas.microsoft.com/office/drawing/2014/main" id="{24F4AA7F-7B7A-4DDE-A82B-B03C210054CC}"/>
                    </a:ext>
                  </a:extLst>
                </p:cNvPr>
                <p:cNvSpPr>
                  <a:spLocks noChangeAspect="1"/>
                </p:cNvSpPr>
                <p:nvPr/>
              </p:nvSpPr>
              <p:spPr>
                <a:xfrm>
                  <a:off x="9810187" y="5238766"/>
                  <a:ext cx="1310849" cy="1310847"/>
                </a:xfrm>
                <a:prstGeom prst="ellipse">
                  <a:avLst/>
                </a:prstGeom>
                <a:solidFill>
                  <a:srgbClr val="F26D64"/>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5" name="文本框 55">
                  <a:extLst>
                    <a:ext uri="{FF2B5EF4-FFF2-40B4-BE49-F238E27FC236}">
                      <a16:creationId xmlns="" xmlns:a16="http://schemas.microsoft.com/office/drawing/2014/main" id="{9C690F6E-E6DE-4CBB-A71D-6B4F3E673DC8}"/>
                    </a:ext>
                  </a:extLst>
                </p:cNvPr>
                <p:cNvSpPr txBox="1"/>
                <p:nvPr/>
              </p:nvSpPr>
              <p:spPr>
                <a:xfrm>
                  <a:off x="11396692" y="4705120"/>
                  <a:ext cx="2899505" cy="1348126"/>
                </a:xfrm>
                <a:prstGeom prst="rect">
                  <a:avLst/>
                </a:prstGeom>
                <a:noFill/>
              </p:spPr>
              <p:txBody>
                <a:bodyPr wrap="square" rtlCol="0">
                  <a:spAutoFit/>
                </a:bodyPr>
                <a:lstStyle/>
                <a:p>
                  <a:pPr algn="ctr">
                    <a:lnSpc>
                      <a:spcPct val="120000"/>
                    </a:lnSpc>
                  </a:pPr>
                  <a:r>
                    <a:rPr lang="zh-CN" altLang="en-US" sz="2000" b="1" dirty="0">
                      <a:solidFill>
                        <a:srgbClr val="F26D64"/>
                      </a:solidFill>
                      <a:cs typeface="+mn-ea"/>
                      <a:sym typeface="+mn-lt"/>
                    </a:rPr>
                    <a:t>亚洲国际投入产出表</a:t>
                  </a:r>
                  <a:r>
                    <a:rPr lang="en-US" altLang="zh-CN" sz="2000" b="1" dirty="0">
                      <a:solidFill>
                        <a:srgbClr val="F26D64"/>
                      </a:solidFill>
                      <a:cs typeface="+mn-ea"/>
                      <a:sym typeface="+mn-lt"/>
                    </a:rPr>
                    <a:t>AIIOT</a:t>
                  </a:r>
                  <a:endParaRPr lang="zh-CN" altLang="en-US" sz="2000" b="1" dirty="0">
                    <a:solidFill>
                      <a:srgbClr val="F26D64"/>
                    </a:solidFill>
                    <a:cs typeface="+mn-ea"/>
                    <a:sym typeface="+mn-lt"/>
                  </a:endParaRPr>
                </a:p>
              </p:txBody>
            </p:sp>
          </p:grpSp>
          <p:grpSp>
            <p:nvGrpSpPr>
              <p:cNvPr id="38" name="组合 39">
                <a:extLst>
                  <a:ext uri="{FF2B5EF4-FFF2-40B4-BE49-F238E27FC236}">
                    <a16:creationId xmlns="" xmlns:a16="http://schemas.microsoft.com/office/drawing/2014/main" id="{C007D64F-2AF2-4DE8-A996-04F1BEF6627C}"/>
                  </a:ext>
                </a:extLst>
              </p:cNvPr>
              <p:cNvGrpSpPr/>
              <p:nvPr/>
            </p:nvGrpSpPr>
            <p:grpSpPr>
              <a:xfrm>
                <a:off x="6497641" y="1927089"/>
                <a:ext cx="1840660" cy="1841934"/>
                <a:chOff x="4059633" y="2260147"/>
                <a:chExt cx="2606114" cy="2607917"/>
              </a:xfrm>
            </p:grpSpPr>
            <p:sp>
              <p:nvSpPr>
                <p:cNvPr id="52" name="Oval 83">
                  <a:extLst>
                    <a:ext uri="{FF2B5EF4-FFF2-40B4-BE49-F238E27FC236}">
                      <a16:creationId xmlns="" xmlns:a16="http://schemas.microsoft.com/office/drawing/2014/main" id="{A4226808-4554-414B-8B4A-BA419B4307EA}"/>
                    </a:ext>
                  </a:extLst>
                </p:cNvPr>
                <p:cNvSpPr>
                  <a:spLocks noChangeAspect="1"/>
                </p:cNvSpPr>
                <p:nvPr/>
              </p:nvSpPr>
              <p:spPr>
                <a:xfrm>
                  <a:off x="5354898" y="3557215"/>
                  <a:ext cx="1310849" cy="1310849"/>
                </a:xfrm>
                <a:prstGeom prst="ellipse">
                  <a:avLst/>
                </a:prstGeom>
                <a:solidFill>
                  <a:srgbClr val="F8841D"/>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3" name="文本框 58">
                  <a:extLst>
                    <a:ext uri="{FF2B5EF4-FFF2-40B4-BE49-F238E27FC236}">
                      <a16:creationId xmlns="" xmlns:a16="http://schemas.microsoft.com/office/drawing/2014/main" id="{A8CD6E94-4D3F-4FC0-B3A2-20661C7EA72E}"/>
                    </a:ext>
                  </a:extLst>
                </p:cNvPr>
                <p:cNvSpPr txBox="1"/>
                <p:nvPr/>
              </p:nvSpPr>
              <p:spPr>
                <a:xfrm>
                  <a:off x="4059633" y="2260147"/>
                  <a:ext cx="2475678" cy="1348126"/>
                </a:xfrm>
                <a:prstGeom prst="rect">
                  <a:avLst/>
                </a:prstGeom>
                <a:noFill/>
              </p:spPr>
              <p:txBody>
                <a:bodyPr wrap="square" rtlCol="0">
                  <a:spAutoFit/>
                </a:bodyPr>
                <a:lstStyle/>
                <a:p>
                  <a:pPr algn="ctr">
                    <a:lnSpc>
                      <a:spcPct val="120000"/>
                    </a:lnSpc>
                  </a:pPr>
                  <a:r>
                    <a:rPr lang="en-US" altLang="zh-CN" sz="2000" b="1" dirty="0">
                      <a:solidFill>
                        <a:srgbClr val="F8841D"/>
                      </a:solidFill>
                      <a:cs typeface="+mn-ea"/>
                      <a:sym typeface="+mn-lt"/>
                    </a:rPr>
                    <a:t>EXIOBASE</a:t>
                  </a:r>
                  <a:r>
                    <a:rPr lang="zh-CN" altLang="en-US" sz="2000" b="1" dirty="0">
                      <a:solidFill>
                        <a:srgbClr val="F8841D"/>
                      </a:solidFill>
                      <a:cs typeface="+mn-ea"/>
                      <a:sym typeface="+mn-lt"/>
                    </a:rPr>
                    <a:t>全球数据库</a:t>
                  </a:r>
                </a:p>
              </p:txBody>
            </p:sp>
          </p:grpSp>
          <p:grpSp>
            <p:nvGrpSpPr>
              <p:cNvPr id="39" name="组合 40">
                <a:extLst>
                  <a:ext uri="{FF2B5EF4-FFF2-40B4-BE49-F238E27FC236}">
                    <a16:creationId xmlns="" xmlns:a16="http://schemas.microsoft.com/office/drawing/2014/main" id="{4AC1CE74-09D9-4ABB-9BA5-482170C1C6EA}"/>
                  </a:ext>
                </a:extLst>
              </p:cNvPr>
              <p:cNvGrpSpPr/>
              <p:nvPr/>
            </p:nvGrpSpPr>
            <p:grpSpPr>
              <a:xfrm>
                <a:off x="4642171" y="2944710"/>
                <a:ext cx="2633593" cy="1720747"/>
                <a:chOff x="749125" y="3700953"/>
                <a:chExt cx="3728793" cy="2436332"/>
              </a:xfrm>
            </p:grpSpPr>
            <p:sp>
              <p:nvSpPr>
                <p:cNvPr id="50" name="Oval 86">
                  <a:extLst>
                    <a:ext uri="{FF2B5EF4-FFF2-40B4-BE49-F238E27FC236}">
                      <a16:creationId xmlns="" xmlns:a16="http://schemas.microsoft.com/office/drawing/2014/main" id="{F6D42990-BA1A-4010-BE49-D904417CB4B8}"/>
                    </a:ext>
                  </a:extLst>
                </p:cNvPr>
                <p:cNvSpPr>
                  <a:spLocks noChangeAspect="1"/>
                </p:cNvSpPr>
                <p:nvPr/>
              </p:nvSpPr>
              <p:spPr>
                <a:xfrm>
                  <a:off x="3167069" y="4826438"/>
                  <a:ext cx="1310849" cy="1310847"/>
                </a:xfrm>
                <a:prstGeom prst="ellipse">
                  <a:avLst/>
                </a:prstGeom>
                <a:solidFill>
                  <a:srgbClr val="936CAF"/>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1" name="文本框 61">
                  <a:extLst>
                    <a:ext uri="{FF2B5EF4-FFF2-40B4-BE49-F238E27FC236}">
                      <a16:creationId xmlns="" xmlns:a16="http://schemas.microsoft.com/office/drawing/2014/main" id="{F41F6360-8B84-493E-8779-934D8E963C50}"/>
                    </a:ext>
                  </a:extLst>
                </p:cNvPr>
                <p:cNvSpPr txBox="1"/>
                <p:nvPr/>
              </p:nvSpPr>
              <p:spPr>
                <a:xfrm>
                  <a:off x="749125" y="3700953"/>
                  <a:ext cx="2536016" cy="1947292"/>
                </a:xfrm>
                <a:prstGeom prst="rect">
                  <a:avLst/>
                </a:prstGeom>
                <a:noFill/>
              </p:spPr>
              <p:txBody>
                <a:bodyPr wrap="square" rtlCol="0">
                  <a:spAutoFit/>
                </a:bodyPr>
                <a:lstStyle/>
                <a:p>
                  <a:pPr algn="ctr">
                    <a:lnSpc>
                      <a:spcPct val="120000"/>
                    </a:lnSpc>
                  </a:pPr>
                  <a:r>
                    <a:rPr lang="zh-CN" altLang="en-US" sz="2000" b="1" dirty="0">
                      <a:solidFill>
                        <a:srgbClr val="936CAF"/>
                      </a:solidFill>
                      <a:cs typeface="+mn-ea"/>
                      <a:sym typeface="+mn-lt"/>
                    </a:rPr>
                    <a:t>欧盟的世界投入产出数据库</a:t>
                  </a:r>
                  <a:r>
                    <a:rPr lang="en-US" altLang="zh-CN" sz="2000" b="1" dirty="0">
                      <a:solidFill>
                        <a:srgbClr val="936CAF"/>
                      </a:solidFill>
                      <a:cs typeface="+mn-ea"/>
                      <a:sym typeface="+mn-lt"/>
                    </a:rPr>
                    <a:t>WIOD</a:t>
                  </a:r>
                  <a:endParaRPr lang="zh-CN" altLang="en-US" sz="2000" b="1" dirty="0">
                    <a:solidFill>
                      <a:srgbClr val="936CAF"/>
                    </a:solidFill>
                    <a:cs typeface="+mn-ea"/>
                    <a:sym typeface="+mn-lt"/>
                  </a:endParaRPr>
                </a:p>
              </p:txBody>
            </p:sp>
          </p:grpSp>
          <p:grpSp>
            <p:nvGrpSpPr>
              <p:cNvPr id="40" name="组合 38">
                <a:extLst>
                  <a:ext uri="{FF2B5EF4-FFF2-40B4-BE49-F238E27FC236}">
                    <a16:creationId xmlns="" xmlns:a16="http://schemas.microsoft.com/office/drawing/2014/main" id="{F32D4671-F467-4C95-A5E7-912E2330B875}"/>
                  </a:ext>
                </a:extLst>
              </p:cNvPr>
              <p:cNvGrpSpPr/>
              <p:nvPr/>
            </p:nvGrpSpPr>
            <p:grpSpPr>
              <a:xfrm>
                <a:off x="8889698" y="1927085"/>
                <a:ext cx="2017853" cy="1789673"/>
                <a:chOff x="7244485" y="2224457"/>
                <a:chExt cx="2856992" cy="2533924"/>
              </a:xfrm>
            </p:grpSpPr>
            <p:sp>
              <p:nvSpPr>
                <p:cNvPr id="48" name="Oval 82">
                  <a:extLst>
                    <a:ext uri="{FF2B5EF4-FFF2-40B4-BE49-F238E27FC236}">
                      <a16:creationId xmlns="" xmlns:a16="http://schemas.microsoft.com/office/drawing/2014/main" id="{CBD2F4B3-F3A3-4DAE-9F32-2176389F080C}"/>
                    </a:ext>
                  </a:extLst>
                </p:cNvPr>
                <p:cNvSpPr>
                  <a:spLocks noChangeAspect="1"/>
                </p:cNvSpPr>
                <p:nvPr/>
              </p:nvSpPr>
              <p:spPr>
                <a:xfrm>
                  <a:off x="7247809" y="3447535"/>
                  <a:ext cx="1310850" cy="1310846"/>
                </a:xfrm>
                <a:prstGeom prst="ellipse">
                  <a:avLst/>
                </a:prstGeom>
                <a:solidFill>
                  <a:srgbClr val="9BBB40"/>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49" name="文本框 64">
                  <a:extLst>
                    <a:ext uri="{FF2B5EF4-FFF2-40B4-BE49-F238E27FC236}">
                      <a16:creationId xmlns="" xmlns:a16="http://schemas.microsoft.com/office/drawing/2014/main" id="{FAE1869C-183A-49DA-8437-7276B2E50CD9}"/>
                    </a:ext>
                  </a:extLst>
                </p:cNvPr>
                <p:cNvSpPr txBox="1"/>
                <p:nvPr/>
              </p:nvSpPr>
              <p:spPr>
                <a:xfrm>
                  <a:off x="7244485" y="2224457"/>
                  <a:ext cx="2856992" cy="1348126"/>
                </a:xfrm>
                <a:prstGeom prst="rect">
                  <a:avLst/>
                </a:prstGeom>
                <a:noFill/>
              </p:spPr>
              <p:txBody>
                <a:bodyPr wrap="square" rtlCol="0">
                  <a:spAutoFit/>
                </a:bodyPr>
                <a:lstStyle/>
                <a:p>
                  <a:pPr algn="ctr">
                    <a:lnSpc>
                      <a:spcPct val="120000"/>
                    </a:lnSpc>
                  </a:pPr>
                  <a:r>
                    <a:rPr lang="en-US" altLang="zh-CN" sz="2000" b="1" dirty="0">
                      <a:solidFill>
                        <a:srgbClr val="9BBB40"/>
                      </a:solidFill>
                      <a:cs typeface="+mn-ea"/>
                      <a:sym typeface="+mn-lt"/>
                    </a:rPr>
                    <a:t>GTAP-MRIO</a:t>
                  </a:r>
                  <a:r>
                    <a:rPr lang="zh-CN" altLang="en-US" sz="2000" b="1" dirty="0">
                      <a:solidFill>
                        <a:srgbClr val="9BBB40"/>
                      </a:solidFill>
                      <a:cs typeface="+mn-ea"/>
                      <a:sym typeface="+mn-lt"/>
                    </a:rPr>
                    <a:t>全球数据库</a:t>
                  </a:r>
                </a:p>
              </p:txBody>
            </p:sp>
          </p:grpSp>
          <p:sp>
            <p:nvSpPr>
              <p:cNvPr id="41" name="文本框 65">
                <a:extLst>
                  <a:ext uri="{FF2B5EF4-FFF2-40B4-BE49-F238E27FC236}">
                    <a16:creationId xmlns="" xmlns:a16="http://schemas.microsoft.com/office/drawing/2014/main" id="{843DFD88-8173-4FE0-8897-A4E028D80DBF}"/>
                  </a:ext>
                </a:extLst>
              </p:cNvPr>
              <p:cNvSpPr txBox="1"/>
              <p:nvPr/>
            </p:nvSpPr>
            <p:spPr>
              <a:xfrm>
                <a:off x="6874148" y="5498138"/>
                <a:ext cx="3854903" cy="613615"/>
              </a:xfrm>
              <a:prstGeom prst="rect">
                <a:avLst/>
              </a:prstGeom>
              <a:noFill/>
            </p:spPr>
            <p:txBody>
              <a:bodyPr wrap="square" rtlCol="0">
                <a:spAutoFit/>
              </a:bodyPr>
              <a:lstStyle/>
              <a:p>
                <a:pPr algn="ctr">
                  <a:lnSpc>
                    <a:spcPct val="120000"/>
                  </a:lnSpc>
                </a:pPr>
                <a:r>
                  <a:rPr lang="zh-CN" altLang="en-US" sz="2400" b="1" dirty="0" smtClean="0">
                    <a:cs typeface="+mn-ea"/>
                    <a:sym typeface="+mn-lt"/>
                  </a:rPr>
                  <a:t>全球多区域投入产出表</a:t>
                </a:r>
                <a:endParaRPr lang="zh-CN" altLang="en-US" sz="2400" b="1" dirty="0">
                  <a:cs typeface="+mn-ea"/>
                  <a:sym typeface="+mn-lt"/>
                </a:endParaRPr>
              </a:p>
            </p:txBody>
          </p:sp>
          <p:grpSp>
            <p:nvGrpSpPr>
              <p:cNvPr id="42" name="组合 43">
                <a:extLst>
                  <a:ext uri="{FF2B5EF4-FFF2-40B4-BE49-F238E27FC236}">
                    <a16:creationId xmlns="" xmlns:a16="http://schemas.microsoft.com/office/drawing/2014/main" id="{6D7E2DE9-1552-40EB-ADF0-14E8BF69CF4C}"/>
                  </a:ext>
                </a:extLst>
              </p:cNvPr>
              <p:cNvGrpSpPr/>
              <p:nvPr/>
            </p:nvGrpSpPr>
            <p:grpSpPr>
              <a:xfrm>
                <a:off x="6864623" y="3739624"/>
                <a:ext cx="3873953" cy="3864426"/>
                <a:chOff x="2600201" y="4239742"/>
                <a:chExt cx="8882544" cy="8860700"/>
              </a:xfrm>
            </p:grpSpPr>
            <p:grpSp>
              <p:nvGrpSpPr>
                <p:cNvPr id="43" name="Group 87">
                  <a:extLst>
                    <a:ext uri="{FF2B5EF4-FFF2-40B4-BE49-F238E27FC236}">
                      <a16:creationId xmlns="" xmlns:a16="http://schemas.microsoft.com/office/drawing/2014/main" id="{222EF985-C8BC-4AB4-BB4D-CD0F353CF12D}"/>
                    </a:ext>
                  </a:extLst>
                </p:cNvPr>
                <p:cNvGrpSpPr/>
                <p:nvPr/>
              </p:nvGrpSpPr>
              <p:grpSpPr>
                <a:xfrm>
                  <a:off x="2600201" y="4239742"/>
                  <a:ext cx="8882544" cy="8860700"/>
                  <a:chOff x="2957378" y="2341368"/>
                  <a:chExt cx="3221324" cy="3213402"/>
                </a:xfrm>
                <a:solidFill>
                  <a:schemeClr val="tx1">
                    <a:lumMod val="85000"/>
                  </a:schemeClr>
                </a:solidFill>
              </p:grpSpPr>
              <p:sp>
                <p:nvSpPr>
                  <p:cNvPr id="46" name="Block Arc 61">
                    <a:extLst>
                      <a:ext uri="{FF2B5EF4-FFF2-40B4-BE49-F238E27FC236}">
                        <a16:creationId xmlns="" xmlns:a16="http://schemas.microsoft.com/office/drawing/2014/main" id="{D8DC5608-8BC7-4D15-8ED9-2560BCC97254}"/>
                      </a:ext>
                    </a:extLst>
                  </p:cNvPr>
                  <p:cNvSpPr/>
                  <p:nvPr/>
                </p:nvSpPr>
                <p:spPr>
                  <a:xfrm>
                    <a:off x="2965298" y="2341368"/>
                    <a:ext cx="3213404" cy="3213402"/>
                  </a:xfrm>
                  <a:prstGeom prst="blockArc">
                    <a:avLst>
                      <a:gd name="adj1" fmla="val 10800000"/>
                      <a:gd name="adj2" fmla="val 16200004"/>
                      <a:gd name="adj3" fmla="val 2113"/>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a:cs typeface="+mn-ea"/>
                      <a:sym typeface="+mn-lt"/>
                    </a:endParaRPr>
                  </a:p>
                </p:txBody>
              </p:sp>
              <p:sp>
                <p:nvSpPr>
                  <p:cNvPr id="47" name="Block Arc 65">
                    <a:extLst>
                      <a:ext uri="{FF2B5EF4-FFF2-40B4-BE49-F238E27FC236}">
                        <a16:creationId xmlns="" xmlns:a16="http://schemas.microsoft.com/office/drawing/2014/main" id="{9CFD11A4-7DDC-4A1B-B056-FFA10C7394D6}"/>
                      </a:ext>
                    </a:extLst>
                  </p:cNvPr>
                  <p:cNvSpPr/>
                  <p:nvPr/>
                </p:nvSpPr>
                <p:spPr>
                  <a:xfrm>
                    <a:off x="2957378" y="2341368"/>
                    <a:ext cx="3213404" cy="3213402"/>
                  </a:xfrm>
                  <a:prstGeom prst="blockArc">
                    <a:avLst>
                      <a:gd name="adj1" fmla="val 16200000"/>
                      <a:gd name="adj2" fmla="val 21589317"/>
                      <a:gd name="adj3" fmla="val 2281"/>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dirty="0">
                      <a:cs typeface="+mn-ea"/>
                      <a:sym typeface="+mn-lt"/>
                    </a:endParaRPr>
                  </a:p>
                </p:txBody>
              </p:sp>
            </p:grpSp>
            <p:sp>
              <p:nvSpPr>
                <p:cNvPr id="45" name="任意多边形 23">
                  <a:extLst>
                    <a:ext uri="{FF2B5EF4-FFF2-40B4-BE49-F238E27FC236}">
                      <a16:creationId xmlns="" xmlns:a16="http://schemas.microsoft.com/office/drawing/2014/main" id="{E084975E-4D98-4F72-BA24-D1219DEC6997}"/>
                    </a:ext>
                  </a:extLst>
                </p:cNvPr>
                <p:cNvSpPr/>
                <p:nvPr/>
              </p:nvSpPr>
              <p:spPr>
                <a:xfrm>
                  <a:off x="4101713" y="5409027"/>
                  <a:ext cx="5857680" cy="2931012"/>
                </a:xfrm>
                <a:custGeom>
                  <a:avLst/>
                  <a:gdLst>
                    <a:gd name="connsiteX0" fmla="*/ 1416222 w 2832444"/>
                    <a:gd name="connsiteY0" fmla="*/ 0 h 1417272"/>
                    <a:gd name="connsiteX1" fmla="*/ 2832444 w 2832444"/>
                    <a:gd name="connsiteY1" fmla="*/ 1417272 h 1417272"/>
                    <a:gd name="connsiteX2" fmla="*/ 1416222 w 2832444"/>
                    <a:gd name="connsiteY2" fmla="*/ 1417272 h 1417272"/>
                    <a:gd name="connsiteX3" fmla="*/ 0 w 2832444"/>
                    <a:gd name="connsiteY3" fmla="*/ 1417272 h 1417272"/>
                    <a:gd name="connsiteX4" fmla="*/ 1416222 w 2832444"/>
                    <a:gd name="connsiteY4" fmla="*/ 0 h 141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444" h="1417272">
                      <a:moveTo>
                        <a:pt x="1416222" y="0"/>
                      </a:moveTo>
                      <a:cubicBezTo>
                        <a:pt x="2198408" y="0"/>
                        <a:pt x="2832444" y="634507"/>
                        <a:pt x="2832444" y="1417272"/>
                      </a:cubicBezTo>
                      <a:lnTo>
                        <a:pt x="1416222" y="1417272"/>
                      </a:lnTo>
                      <a:lnTo>
                        <a:pt x="0" y="1417272"/>
                      </a:lnTo>
                      <a:cubicBezTo>
                        <a:pt x="0" y="634507"/>
                        <a:pt x="634038" y="0"/>
                        <a:pt x="1416222" y="0"/>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altLang="zh-CN" sz="2800" b="1" dirty="0" smtClean="0">
                      <a:solidFill>
                        <a:schemeClr val="bg1"/>
                      </a:solidFill>
                      <a:latin typeface="+mn-lt"/>
                      <a:ea typeface="+mn-ea"/>
                      <a:cs typeface="+mn-ea"/>
                      <a:sym typeface="+mn-lt"/>
                    </a:rPr>
                    <a:t>MRIO</a:t>
                  </a:r>
                  <a:endParaRPr lang="zh-CN" altLang="en-US" sz="2800" b="1" dirty="0">
                    <a:solidFill>
                      <a:schemeClr val="bg1"/>
                    </a:solidFill>
                    <a:latin typeface="+mn-lt"/>
                    <a:ea typeface="+mn-ea"/>
                    <a:cs typeface="+mn-ea"/>
                    <a:sym typeface="+mn-lt"/>
                  </a:endParaRPr>
                </a:p>
              </p:txBody>
            </p:sp>
          </p:grpSp>
        </p:grpSp>
        <p:sp>
          <p:nvSpPr>
            <p:cNvPr id="32" name="Oval 85">
              <a:extLst>
                <a:ext uri="{FF2B5EF4-FFF2-40B4-BE49-F238E27FC236}">
                  <a16:creationId xmlns="" xmlns:a16="http://schemas.microsoft.com/office/drawing/2014/main" id="{3916CD60-4A42-4B4C-845D-1BE792343820}"/>
                </a:ext>
              </a:extLst>
            </p:cNvPr>
            <p:cNvSpPr>
              <a:spLocks noChangeAspect="1"/>
            </p:cNvSpPr>
            <p:nvPr/>
          </p:nvSpPr>
          <p:spPr>
            <a:xfrm>
              <a:off x="7710276" y="4558425"/>
              <a:ext cx="933421" cy="925833"/>
            </a:xfrm>
            <a:prstGeom prst="ellipse">
              <a:avLst/>
            </a:prstGeom>
            <a:solidFill>
              <a:srgbClr val="00A9F3"/>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33" name="文本框 40">
              <a:extLst>
                <a:ext uri="{FF2B5EF4-FFF2-40B4-BE49-F238E27FC236}">
                  <a16:creationId xmlns="" xmlns:a16="http://schemas.microsoft.com/office/drawing/2014/main" id="{7A41A7E8-B841-544C-8DD0-2E17AAAB815C}"/>
                </a:ext>
              </a:extLst>
            </p:cNvPr>
            <p:cNvSpPr txBox="1"/>
            <p:nvPr/>
          </p:nvSpPr>
          <p:spPr>
            <a:xfrm>
              <a:off x="8643697" y="4522572"/>
              <a:ext cx="1694668" cy="952162"/>
            </a:xfrm>
            <a:prstGeom prst="rect">
              <a:avLst/>
            </a:prstGeom>
            <a:noFill/>
          </p:spPr>
          <p:txBody>
            <a:bodyPr wrap="square" rtlCol="0">
              <a:spAutoFit/>
            </a:bodyPr>
            <a:lstStyle/>
            <a:p>
              <a:pPr algn="ctr">
                <a:lnSpc>
                  <a:spcPct val="120000"/>
                </a:lnSpc>
              </a:pPr>
              <a:r>
                <a:rPr lang="en-US" altLang="zh-CN" sz="2000" b="1" dirty="0">
                  <a:solidFill>
                    <a:srgbClr val="00A9F3"/>
                  </a:solidFill>
                  <a:cs typeface="+mn-ea"/>
                  <a:sym typeface="+mn-lt"/>
                </a:rPr>
                <a:t>OECD</a:t>
              </a:r>
              <a:r>
                <a:rPr lang="zh-CN" altLang="en-US" sz="2000" b="1" dirty="0">
                  <a:solidFill>
                    <a:srgbClr val="00A9F3"/>
                  </a:solidFill>
                  <a:cs typeface="+mn-ea"/>
                  <a:sym typeface="+mn-lt"/>
                </a:rPr>
                <a:t>的</a:t>
              </a:r>
              <a:r>
                <a:rPr lang="en-US" altLang="zh-CN" sz="2000" b="1" dirty="0">
                  <a:solidFill>
                    <a:srgbClr val="00A9F3"/>
                  </a:solidFill>
                  <a:cs typeface="+mn-ea"/>
                  <a:sym typeface="+mn-lt"/>
                </a:rPr>
                <a:t>ICIO</a:t>
              </a:r>
              <a:r>
                <a:rPr lang="zh-CN" altLang="en-US" sz="2000" b="1" dirty="0">
                  <a:solidFill>
                    <a:srgbClr val="00A9F3"/>
                  </a:solidFill>
                  <a:cs typeface="+mn-ea"/>
                  <a:sym typeface="+mn-lt"/>
                </a:rPr>
                <a:t>表</a:t>
              </a:r>
            </a:p>
          </p:txBody>
        </p:sp>
      </p:grpSp>
    </p:spTree>
    <p:extLst>
      <p:ext uri="{BB962C8B-B14F-4D97-AF65-F5344CB8AC3E}">
        <p14:creationId xmlns:p14="http://schemas.microsoft.com/office/powerpoint/2010/main" val="4047292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空心弧 16">
            <a:extLst>
              <a:ext uri="{FF2B5EF4-FFF2-40B4-BE49-F238E27FC236}">
                <a16:creationId xmlns="" xmlns:a16="http://schemas.microsoft.com/office/drawing/2014/main" id="{80A0A4FF-B398-4C3C-826C-EFC79006E48D}"/>
              </a:ext>
            </a:extLst>
          </p:cNvPr>
          <p:cNvSpPr/>
          <p:nvPr/>
        </p:nvSpPr>
        <p:spPr>
          <a:xfrm>
            <a:off x="-4504900" y="145143"/>
            <a:ext cx="7244216" cy="7244216"/>
          </a:xfrm>
          <a:prstGeom prst="blockArc">
            <a:avLst>
              <a:gd name="adj1" fmla="val 18900000"/>
              <a:gd name="adj2" fmla="val 2700000"/>
              <a:gd name="adj3" fmla="val 223"/>
            </a:avLst>
          </a:prstGeom>
          <a:ln>
            <a:solidFill>
              <a:srgbClr val="00A9F3"/>
            </a:solidFill>
            <a:prstDash val="soli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矩形 2">
            <a:extLst>
              <a:ext uri="{FF2B5EF4-FFF2-40B4-BE49-F238E27FC236}">
                <a16:creationId xmlns="" xmlns:a16="http://schemas.microsoft.com/office/drawing/2014/main" id="{CD7A0A50-A1E9-47F1-B630-0444970FB2E5}"/>
              </a:ext>
            </a:extLst>
          </p:cNvPr>
          <p:cNvSpPr/>
          <p:nvPr/>
        </p:nvSpPr>
        <p:spPr>
          <a:xfrm>
            <a:off x="803970" y="323364"/>
            <a:ext cx="1837362" cy="553998"/>
          </a:xfrm>
          <a:prstGeom prst="rect">
            <a:avLst/>
          </a:prstGeom>
        </p:spPr>
        <p:txBody>
          <a:bodyPr wrap="none">
            <a:spAutoFit/>
          </a:bodyPr>
          <a:lstStyle/>
          <a:p>
            <a:r>
              <a:rPr lang="zh-CN" altLang="en-US" sz="3000" b="1" dirty="0">
                <a:solidFill>
                  <a:schemeClr val="bg1"/>
                </a:solidFill>
              </a:rPr>
              <a:t> 学习目的</a:t>
            </a: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剪去单角的矩形 5">
            <a:extLst>
              <a:ext uri="{FF2B5EF4-FFF2-40B4-BE49-F238E27FC236}">
                <a16:creationId xmlns="" xmlns:a16="http://schemas.microsoft.com/office/drawing/2014/main" id="{30B46A8E-EEE9-48E7-8AA2-982411C3C52C}"/>
              </a:ext>
            </a:extLst>
          </p:cNvPr>
          <p:cNvSpPr/>
          <p:nvPr/>
        </p:nvSpPr>
        <p:spPr>
          <a:xfrm>
            <a:off x="2340883" y="1569525"/>
            <a:ext cx="7882409" cy="900000"/>
          </a:xfrm>
          <a:prstGeom prst="snip1Rect">
            <a:avLst/>
          </a:prstGeom>
          <a:solidFill>
            <a:schemeClr val="accent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了解国际经济关系统计在中国的发展概况</a:t>
            </a:r>
            <a:endParaRPr lang="zh-CN" altLang="en-US" sz="2400" b="1" kern="1200" dirty="0">
              <a:solidFill>
                <a:schemeClr val="tx1"/>
              </a:solidFill>
            </a:endParaRPr>
          </a:p>
        </p:txBody>
      </p:sp>
      <p:sp>
        <p:nvSpPr>
          <p:cNvPr id="6" name="剪去单角的矩形 7">
            <a:extLst>
              <a:ext uri="{FF2B5EF4-FFF2-40B4-BE49-F238E27FC236}">
                <a16:creationId xmlns="" xmlns:a16="http://schemas.microsoft.com/office/drawing/2014/main" id="{7DDFC03B-AA42-41A2-8C4A-FFF8EC84E2E2}"/>
              </a:ext>
            </a:extLst>
          </p:cNvPr>
          <p:cNvSpPr/>
          <p:nvPr/>
        </p:nvSpPr>
        <p:spPr>
          <a:xfrm>
            <a:off x="2474258" y="3388160"/>
            <a:ext cx="8491818" cy="900000"/>
          </a:xfrm>
          <a:prstGeom prst="snip1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smtClean="0">
                <a:solidFill>
                  <a:schemeClr val="tx1"/>
                </a:solidFill>
                <a:latin typeface="微软雅黑" panose="020B0503020204020204" pitchFamily="34" charset="-122"/>
                <a:ea typeface="微软雅黑" panose="020B0503020204020204" pitchFamily="34" charset="-122"/>
              </a:rPr>
              <a:t>理解</a:t>
            </a:r>
            <a:r>
              <a:rPr lang="zh-CN" altLang="en-US" sz="2400" b="1" dirty="0">
                <a:solidFill>
                  <a:schemeClr val="tx1"/>
                </a:solidFill>
                <a:latin typeface="微软雅黑" panose="020B0503020204020204" pitchFamily="34" charset="-122"/>
                <a:ea typeface="微软雅黑" panose="020B0503020204020204" pitchFamily="34" charset="-122"/>
              </a:rPr>
              <a:t>国际贸易统计、</a:t>
            </a:r>
            <a:r>
              <a:rPr lang="zh-CN" altLang="en-US" sz="2400" b="1" dirty="0" smtClean="0">
                <a:solidFill>
                  <a:schemeClr val="tx1"/>
                </a:solidFill>
                <a:latin typeface="微软雅黑" panose="020B0503020204020204" pitchFamily="34" charset="-122"/>
                <a:ea typeface="微软雅黑" panose="020B0503020204020204" pitchFamily="34" charset="-122"/>
              </a:rPr>
              <a:t>增加值</a:t>
            </a:r>
            <a:r>
              <a:rPr lang="zh-CN" altLang="en-US" sz="2400" b="1" dirty="0">
                <a:solidFill>
                  <a:schemeClr val="tx1"/>
                </a:solidFill>
                <a:latin typeface="微软雅黑" panose="020B0503020204020204" pitchFamily="34" charset="-122"/>
                <a:ea typeface="微软雅黑" panose="020B0503020204020204" pitchFamily="34" charset="-122"/>
              </a:rPr>
              <a:t>贸易统计、国际收支统计、国际经济比较统计和国际竞争力统计的基本内容</a:t>
            </a:r>
            <a:endParaRPr lang="zh-CN" altLang="en-US" sz="2400" b="1" kern="1200" dirty="0">
              <a:solidFill>
                <a:schemeClr val="tx1"/>
              </a:solidFill>
            </a:endParaRPr>
          </a:p>
        </p:txBody>
      </p:sp>
      <p:sp>
        <p:nvSpPr>
          <p:cNvPr id="7" name="剪去单角的矩形 9">
            <a:extLst>
              <a:ext uri="{FF2B5EF4-FFF2-40B4-BE49-F238E27FC236}">
                <a16:creationId xmlns="" xmlns:a16="http://schemas.microsoft.com/office/drawing/2014/main" id="{591DE5E1-D4FC-41CF-8318-AB151914570B}"/>
              </a:ext>
            </a:extLst>
          </p:cNvPr>
          <p:cNvSpPr/>
          <p:nvPr/>
        </p:nvSpPr>
        <p:spPr>
          <a:xfrm>
            <a:off x="1995041" y="5067299"/>
            <a:ext cx="8971035" cy="900000"/>
          </a:xfrm>
          <a:prstGeom prst="snip1Rect">
            <a:avLst/>
          </a:prstGeom>
          <a:solidFill>
            <a:srgbClr val="FF5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smtClean="0">
                <a:solidFill>
                  <a:schemeClr val="tx1"/>
                </a:solidFill>
                <a:latin typeface="微软雅黑" panose="020B0503020204020204" pitchFamily="34" charset="-122"/>
                <a:ea typeface="微软雅黑" panose="020B0503020204020204" pitchFamily="34" charset="-122"/>
              </a:rPr>
              <a:t>掌握国际贸易</a:t>
            </a:r>
            <a:r>
              <a:rPr lang="zh-CN" altLang="en-US" sz="2400" b="1" dirty="0">
                <a:solidFill>
                  <a:schemeClr val="tx1"/>
                </a:solidFill>
                <a:latin typeface="微软雅黑" panose="020B0503020204020204" pitchFamily="34" charset="-122"/>
                <a:ea typeface="微软雅黑" panose="020B0503020204020204" pitchFamily="34" charset="-122"/>
              </a:rPr>
              <a:t>统计的范围、国际收支统计和国际经济比较统计的基本方法、国际竞争力统计基本</a:t>
            </a:r>
            <a:r>
              <a:rPr lang="zh-CN" altLang="en-US" sz="2400" b="1" dirty="0" smtClean="0">
                <a:solidFill>
                  <a:schemeClr val="tx1"/>
                </a:solidFill>
                <a:latin typeface="微软雅黑" panose="020B0503020204020204" pitchFamily="34" charset="-122"/>
                <a:ea typeface="微软雅黑" panose="020B0503020204020204" pitchFamily="34" charset="-122"/>
              </a:rPr>
              <a:t>概念</a:t>
            </a:r>
            <a:r>
              <a:rPr lang="zh-CN" altLang="en-US" sz="2400" b="1" dirty="0">
                <a:solidFill>
                  <a:schemeClr val="tx1"/>
                </a:solidFill>
                <a:latin typeface="微软雅黑" panose="020B0503020204020204" pitchFamily="34" charset="-122"/>
                <a:ea typeface="微软雅黑" panose="020B0503020204020204" pitchFamily="34" charset="-122"/>
              </a:rPr>
              <a:t>与评价方法</a:t>
            </a:r>
            <a:endParaRPr lang="zh-CN" altLang="en-US" sz="2400" b="1" kern="1200" dirty="0">
              <a:solidFill>
                <a:schemeClr val="tx1"/>
              </a:solidFill>
            </a:endParaRPr>
          </a:p>
        </p:txBody>
      </p:sp>
      <p:grpSp>
        <p:nvGrpSpPr>
          <p:cNvPr id="8" name="组合 7">
            <a:extLst>
              <a:ext uri="{FF2B5EF4-FFF2-40B4-BE49-F238E27FC236}">
                <a16:creationId xmlns="" xmlns:a16="http://schemas.microsoft.com/office/drawing/2014/main" id="{2BD78A71-9F86-49A6-8DDB-5846FC586FD4}"/>
              </a:ext>
            </a:extLst>
          </p:cNvPr>
          <p:cNvGrpSpPr/>
          <p:nvPr/>
        </p:nvGrpSpPr>
        <p:grpSpPr>
          <a:xfrm>
            <a:off x="1442206" y="1293769"/>
            <a:ext cx="1451513" cy="1451513"/>
            <a:chOff x="1397321" y="2919369"/>
            <a:chExt cx="1797357" cy="1797357"/>
          </a:xfrm>
          <a:solidFill>
            <a:schemeClr val="accent6"/>
          </a:solidFill>
        </p:grpSpPr>
        <p:sp>
          <p:nvSpPr>
            <p:cNvPr id="9" name="椭圆 8">
              <a:extLst>
                <a:ext uri="{FF2B5EF4-FFF2-40B4-BE49-F238E27FC236}">
                  <a16:creationId xmlns="" xmlns:a16="http://schemas.microsoft.com/office/drawing/2014/main" id="{E26B1D77-50EA-409B-BC57-EDC591CD23BA}"/>
                </a:ext>
              </a:extLst>
            </p:cNvPr>
            <p:cNvSpPr/>
            <p:nvPr/>
          </p:nvSpPr>
          <p:spPr>
            <a:xfrm>
              <a:off x="1397321" y="2919369"/>
              <a:ext cx="1797357" cy="1797357"/>
            </a:xfrm>
            <a:prstGeom prst="ellipse">
              <a:avLst/>
            </a:prstGeom>
            <a:grp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10" name="文本框 9">
              <a:extLst>
                <a:ext uri="{FF2B5EF4-FFF2-40B4-BE49-F238E27FC236}">
                  <a16:creationId xmlns="" xmlns:a16="http://schemas.microsoft.com/office/drawing/2014/main" id="{FD24C253-D088-41D8-921E-FAD070D46DA9}"/>
                </a:ext>
              </a:extLst>
            </p:cNvPr>
            <p:cNvSpPr txBox="1"/>
            <p:nvPr/>
          </p:nvSpPr>
          <p:spPr>
            <a:xfrm>
              <a:off x="1943474" y="3475049"/>
              <a:ext cx="522436" cy="685996"/>
            </a:xfrm>
            <a:prstGeom prst="rect">
              <a:avLst/>
            </a:prstGeom>
            <a:solidFill>
              <a:schemeClr val="accent6"/>
            </a:solidFill>
            <a:ln>
              <a:noFill/>
            </a:ln>
            <a:effectLst>
              <a:outerShdw blurRad="50800" dist="38100" dir="2700000" algn="tl" rotWithShape="0">
                <a:prstClr val="black">
                  <a:alpha val="40000"/>
                </a:prstClr>
              </a:outerShdw>
            </a:effectLst>
          </p:spPr>
          <p:txBody>
            <a:bodyPr wrap="none" rtlCol="0">
              <a:spAutoFit/>
            </a:bodyPr>
            <a:lstStyle/>
            <a:p>
              <a:r>
                <a:rPr lang="en-US" altLang="zh-CN" sz="3000" b="1" dirty="0">
                  <a:solidFill>
                    <a:schemeClr val="bg1"/>
                  </a:solidFill>
                </a:rPr>
                <a:t>1</a:t>
              </a:r>
              <a:endParaRPr lang="zh-CN" altLang="en-US" sz="3000" b="1" dirty="0">
                <a:solidFill>
                  <a:schemeClr val="bg1"/>
                </a:solidFill>
              </a:endParaRPr>
            </a:p>
          </p:txBody>
        </p:sp>
      </p:grpSp>
      <p:grpSp>
        <p:nvGrpSpPr>
          <p:cNvPr id="11" name="组合 10">
            <a:extLst>
              <a:ext uri="{FF2B5EF4-FFF2-40B4-BE49-F238E27FC236}">
                <a16:creationId xmlns="" xmlns:a16="http://schemas.microsoft.com/office/drawing/2014/main" id="{E783B20C-B764-4C56-99DC-D05D6BCBB5D6}"/>
              </a:ext>
            </a:extLst>
          </p:cNvPr>
          <p:cNvGrpSpPr/>
          <p:nvPr/>
        </p:nvGrpSpPr>
        <p:grpSpPr>
          <a:xfrm>
            <a:off x="1964877" y="3112404"/>
            <a:ext cx="1451513" cy="1451513"/>
            <a:chOff x="1919992" y="5076197"/>
            <a:chExt cx="1797357" cy="1797357"/>
          </a:xfrm>
        </p:grpSpPr>
        <p:sp>
          <p:nvSpPr>
            <p:cNvPr id="12" name="椭圆 11">
              <a:extLst>
                <a:ext uri="{FF2B5EF4-FFF2-40B4-BE49-F238E27FC236}">
                  <a16:creationId xmlns="" xmlns:a16="http://schemas.microsoft.com/office/drawing/2014/main" id="{E16F2409-C589-41AD-9DE8-7F2DEAA567EE}"/>
                </a:ext>
              </a:extLst>
            </p:cNvPr>
            <p:cNvSpPr/>
            <p:nvPr/>
          </p:nvSpPr>
          <p:spPr>
            <a:xfrm>
              <a:off x="1919992" y="5076197"/>
              <a:ext cx="1797357" cy="1797357"/>
            </a:xfrm>
            <a:prstGeom prst="ellipse">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文本框 12">
              <a:extLst>
                <a:ext uri="{FF2B5EF4-FFF2-40B4-BE49-F238E27FC236}">
                  <a16:creationId xmlns="" xmlns:a16="http://schemas.microsoft.com/office/drawing/2014/main" id="{854F9550-F98B-42AE-9B63-73BC8FD6A408}"/>
                </a:ext>
              </a:extLst>
            </p:cNvPr>
            <p:cNvSpPr txBox="1"/>
            <p:nvPr/>
          </p:nvSpPr>
          <p:spPr>
            <a:xfrm>
              <a:off x="2466145" y="5631877"/>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2</a:t>
              </a:r>
              <a:endParaRPr lang="zh-CN" altLang="en-US" dirty="0"/>
            </a:p>
          </p:txBody>
        </p:sp>
      </p:grpSp>
      <p:grpSp>
        <p:nvGrpSpPr>
          <p:cNvPr id="14" name="组合 13">
            <a:extLst>
              <a:ext uri="{FF2B5EF4-FFF2-40B4-BE49-F238E27FC236}">
                <a16:creationId xmlns="" xmlns:a16="http://schemas.microsoft.com/office/drawing/2014/main" id="{AF188162-EBA5-4640-9685-F2729F274D7C}"/>
              </a:ext>
            </a:extLst>
          </p:cNvPr>
          <p:cNvGrpSpPr/>
          <p:nvPr/>
        </p:nvGrpSpPr>
        <p:grpSpPr>
          <a:xfrm>
            <a:off x="1553978" y="4791543"/>
            <a:ext cx="1451513" cy="1451513"/>
            <a:chOff x="1397321" y="7233026"/>
            <a:chExt cx="1797357" cy="1797357"/>
          </a:xfrm>
        </p:grpSpPr>
        <p:sp>
          <p:nvSpPr>
            <p:cNvPr id="15" name="椭圆 14">
              <a:extLst>
                <a:ext uri="{FF2B5EF4-FFF2-40B4-BE49-F238E27FC236}">
                  <a16:creationId xmlns="" xmlns:a16="http://schemas.microsoft.com/office/drawing/2014/main" id="{D6B65314-005A-4042-8C7D-06682358BB44}"/>
                </a:ext>
              </a:extLst>
            </p:cNvPr>
            <p:cNvSpPr/>
            <p:nvPr/>
          </p:nvSpPr>
          <p:spPr>
            <a:xfrm>
              <a:off x="1397321" y="7233026"/>
              <a:ext cx="1797357" cy="1797357"/>
            </a:xfrm>
            <a:prstGeom prst="ellipse">
              <a:avLst/>
            </a:prstGeom>
            <a:solidFill>
              <a:srgbClr val="FF5050"/>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文本框 15">
              <a:extLst>
                <a:ext uri="{FF2B5EF4-FFF2-40B4-BE49-F238E27FC236}">
                  <a16:creationId xmlns="" xmlns:a16="http://schemas.microsoft.com/office/drawing/2014/main" id="{E2E7DC37-2F3F-4A2E-8E9D-9DFA6DEE5E8D}"/>
                </a:ext>
              </a:extLst>
            </p:cNvPr>
            <p:cNvSpPr txBox="1"/>
            <p:nvPr/>
          </p:nvSpPr>
          <p:spPr>
            <a:xfrm>
              <a:off x="1943474" y="7788706"/>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3</a:t>
              </a:r>
              <a:endParaRPr lang="zh-CN" altLang="en-US" dirty="0"/>
            </a:p>
          </p:txBody>
        </p:sp>
      </p:grpSp>
      <p:sp>
        <p:nvSpPr>
          <p:cNvPr id="2" name="灯片编号占位符 1">
            <a:extLst>
              <a:ext uri="{FF2B5EF4-FFF2-40B4-BE49-F238E27FC236}">
                <a16:creationId xmlns="" xmlns:a16="http://schemas.microsoft.com/office/drawing/2014/main" id="{9F40FE04-9911-41BA-819A-0C27F7A9FB56}"/>
              </a:ext>
            </a:extLst>
          </p:cNvPr>
          <p:cNvSpPr>
            <a:spLocks noGrp="1"/>
          </p:cNvSpPr>
          <p:nvPr>
            <p:ph type="sldNum" sz="quarter" idx="4"/>
          </p:nvPr>
        </p:nvSpPr>
        <p:spPr/>
        <p:txBody>
          <a:bodyPr/>
          <a:lstStyle/>
          <a:p>
            <a:fld id="{089E6A1B-787B-48C2-89E0-46ED219FD4E0}" type="slidenum">
              <a:rPr lang="zh-CN" altLang="en-US" smtClean="0"/>
              <a:pPr/>
              <a:t>2</a:t>
            </a:fld>
            <a:endParaRPr lang="zh-CN" altLang="en-US" dirty="0"/>
          </a:p>
        </p:txBody>
      </p:sp>
      <p:sp>
        <p:nvSpPr>
          <p:cNvPr id="18" name="文本框 17">
            <a:extLst>
              <a:ext uri="{FF2B5EF4-FFF2-40B4-BE49-F238E27FC236}">
                <a16:creationId xmlns="" xmlns:a16="http://schemas.microsoft.com/office/drawing/2014/main" id="{663CE298-E0A9-BB4E-9C03-49BE46A76A37}"/>
              </a:ext>
            </a:extLst>
          </p:cNvPr>
          <p:cNvSpPr txBox="1"/>
          <p:nvPr/>
        </p:nvSpPr>
        <p:spPr>
          <a:xfrm>
            <a:off x="5222223" y="369530"/>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275602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05AADF1-1299-4213-9122-4BCBAFB1D73A}"/>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三、增加值贸易估计</a:t>
            </a:r>
            <a:endParaRPr lang="zh-CN" altLang="en-US" sz="3000" b="1" dirty="0">
              <a:solidFill>
                <a:schemeClr val="bg1"/>
              </a:solidFill>
            </a:endParaRPr>
          </a:p>
        </p:txBody>
      </p:sp>
      <p:sp>
        <p:nvSpPr>
          <p:cNvPr id="3"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 xmlns:a16="http://schemas.microsoft.com/office/drawing/2014/main" id="{3C1A61CF-3170-4CEC-B9D2-93896CB1C0C7}"/>
              </a:ext>
            </a:extLst>
          </p:cNvPr>
          <p:cNvSpPr>
            <a:spLocks noGrp="1"/>
          </p:cNvSpPr>
          <p:nvPr>
            <p:ph type="sldNum" sz="quarter" idx="4"/>
          </p:nvPr>
        </p:nvSpPr>
        <p:spPr/>
        <p:txBody>
          <a:bodyPr/>
          <a:lstStyle/>
          <a:p>
            <a:fld id="{089E6A1B-787B-48C2-89E0-46ED219FD4E0}" type="slidenum">
              <a:rPr lang="zh-CN" altLang="en-US" smtClean="0"/>
              <a:pPr/>
              <a:t>20</a:t>
            </a:fld>
            <a:endParaRPr lang="zh-CN" altLang="en-US" dirty="0"/>
          </a:p>
        </p:txBody>
      </p:sp>
      <p:sp>
        <p:nvSpPr>
          <p:cNvPr id="23" name="矩形 22">
            <a:extLst>
              <a:ext uri="{FF2B5EF4-FFF2-40B4-BE49-F238E27FC236}">
                <a16:creationId xmlns="" xmlns:a16="http://schemas.microsoft.com/office/drawing/2014/main" id="{13573001-637A-FA46-9382-7E1972FA2095}"/>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
        <p:nvSpPr>
          <p:cNvPr id="25" name="对角圆角矩形 10">
            <a:extLst>
              <a:ext uri="{FF2B5EF4-FFF2-40B4-BE49-F238E27FC236}">
                <a16:creationId xmlns="" xmlns:a16="http://schemas.microsoft.com/office/drawing/2014/main" id="{5BED0425-981A-4AA0-9E56-EC4AC8A09044}"/>
              </a:ext>
            </a:extLst>
          </p:cNvPr>
          <p:cNvSpPr/>
          <p:nvPr/>
        </p:nvSpPr>
        <p:spPr>
          <a:xfrm>
            <a:off x="515937" y="1425274"/>
            <a:ext cx="4472921"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（二）估计方法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 xmlns:a16="http://schemas.microsoft.com/office/drawing/2014/main" id="{8337F486-503F-4B63-8EFE-57027E54C369}"/>
              </a:ext>
            </a:extLst>
          </p:cNvPr>
          <p:cNvGrpSpPr/>
          <p:nvPr/>
        </p:nvGrpSpPr>
        <p:grpSpPr>
          <a:xfrm>
            <a:off x="5385547" y="1571651"/>
            <a:ext cx="6806453" cy="425300"/>
            <a:chOff x="4118268" y="1438089"/>
            <a:chExt cx="7708607" cy="425300"/>
          </a:xfrm>
        </p:grpSpPr>
        <p:sp>
          <p:nvSpPr>
            <p:cNvPr id="27" name="箭头: V 形 12">
              <a:extLst>
                <a:ext uri="{FF2B5EF4-FFF2-40B4-BE49-F238E27FC236}">
                  <a16:creationId xmlns="" xmlns:a16="http://schemas.microsoft.com/office/drawing/2014/main" id="{7CB493D8-E844-4313-8AF2-0CA706F36D70}"/>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8" name="直接连接符 27">
              <a:extLst>
                <a:ext uri="{FF2B5EF4-FFF2-40B4-BE49-F238E27FC236}">
                  <a16:creationId xmlns="" xmlns:a16="http://schemas.microsoft.com/office/drawing/2014/main" id="{58521A42-F369-4DC5-9A64-9487D568AC45}"/>
                </a:ext>
              </a:extLst>
            </p:cNvPr>
            <p:cNvCxnSpPr>
              <a:cxnSpLocks/>
            </p:cNvCxnSpPr>
            <p:nvPr/>
          </p:nvCxnSpPr>
          <p:spPr>
            <a:xfrm flipV="1">
              <a:off x="6530960" y="1619061"/>
              <a:ext cx="5295915"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9" name="箭头: V 形 17">
              <a:extLst>
                <a:ext uri="{FF2B5EF4-FFF2-40B4-BE49-F238E27FC236}">
                  <a16:creationId xmlns="" xmlns:a16="http://schemas.microsoft.com/office/drawing/2014/main" id="{D53C0EF8-89F0-4F9A-AFC8-DA5EEE09FBFC}"/>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6" name="矩形 5"/>
          <p:cNvSpPr/>
          <p:nvPr/>
        </p:nvSpPr>
        <p:spPr>
          <a:xfrm>
            <a:off x="6044405" y="1597646"/>
            <a:ext cx="2031325" cy="424732"/>
          </a:xfrm>
          <a:prstGeom prst="rect">
            <a:avLst/>
          </a:prstGeom>
        </p:spPr>
        <p:txBody>
          <a:bodyPr wrap="none">
            <a:spAutoFit/>
          </a:bodyPr>
          <a:lstStyle/>
          <a:p>
            <a:pPr lvl="0" defTabSz="1244600">
              <a:lnSpc>
                <a:spcPct val="90000"/>
              </a:lnSpc>
              <a:spcAft>
                <a:spcPct val="35000"/>
              </a:spcAft>
            </a:pPr>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投入产出模型</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 xmlns:a16="http://schemas.microsoft.com/office/drawing/2014/main" id="{44A9E564-BCA4-4881-9553-8481267464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1339" y="2684951"/>
            <a:ext cx="2550428" cy="3623620"/>
          </a:xfrm>
          <a:prstGeom prst="rect">
            <a:avLst/>
          </a:prstGeom>
        </p:spPr>
      </p:pic>
      <p:grpSp>
        <p:nvGrpSpPr>
          <p:cNvPr id="58" name="组合 57">
            <a:extLst>
              <a:ext uri="{FF2B5EF4-FFF2-40B4-BE49-F238E27FC236}">
                <a16:creationId xmlns="" xmlns:a16="http://schemas.microsoft.com/office/drawing/2014/main" id="{A1356CDF-3F38-42A3-8ED7-09A2784FF81E}"/>
              </a:ext>
            </a:extLst>
          </p:cNvPr>
          <p:cNvGrpSpPr/>
          <p:nvPr/>
        </p:nvGrpSpPr>
        <p:grpSpPr>
          <a:xfrm>
            <a:off x="4988857" y="2332122"/>
            <a:ext cx="6582337" cy="3976449"/>
            <a:chOff x="4836398" y="2361255"/>
            <a:chExt cx="5580062" cy="3806463"/>
          </a:xfrm>
        </p:grpSpPr>
        <p:sp>
          <p:nvSpPr>
            <p:cNvPr id="59" name="矩形: 圆角 19">
              <a:extLst>
                <a:ext uri="{FF2B5EF4-FFF2-40B4-BE49-F238E27FC236}">
                  <a16:creationId xmlns="" xmlns:a16="http://schemas.microsoft.com/office/drawing/2014/main" id="{9DA0EF2D-1EF9-4F75-97D0-571687682F93}"/>
                </a:ext>
              </a:extLst>
            </p:cNvPr>
            <p:cNvSpPr/>
            <p:nvPr/>
          </p:nvSpPr>
          <p:spPr>
            <a:xfrm>
              <a:off x="4836398" y="2731752"/>
              <a:ext cx="5580062" cy="3435966"/>
            </a:xfrm>
            <a:prstGeom prst="roundRect">
              <a:avLst>
                <a:gd name="adj" fmla="val 0"/>
              </a:avLst>
            </a:prstGeom>
            <a:noFill/>
            <a:ln w="28575">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 xmlns:a16="http://schemas.microsoft.com/office/drawing/2014/main" id="{C4BA890B-4D79-4308-94D6-2FF0DE6038DF}"/>
                </a:ext>
              </a:extLst>
            </p:cNvPr>
            <p:cNvGrpSpPr/>
            <p:nvPr/>
          </p:nvGrpSpPr>
          <p:grpSpPr>
            <a:xfrm>
              <a:off x="5339633" y="2361255"/>
              <a:ext cx="1976159" cy="560003"/>
              <a:chOff x="1019174" y="2525103"/>
              <a:chExt cx="1976159" cy="560003"/>
            </a:xfrm>
          </p:grpSpPr>
          <p:sp>
            <p:nvSpPr>
              <p:cNvPr id="61" name="矩形: 圆角 18">
                <a:extLst>
                  <a:ext uri="{FF2B5EF4-FFF2-40B4-BE49-F238E27FC236}">
                    <a16:creationId xmlns="" xmlns:a16="http://schemas.microsoft.com/office/drawing/2014/main" id="{2156C906-30A6-4655-AE3D-6772FA28D54F}"/>
                  </a:ext>
                </a:extLst>
              </p:cNvPr>
              <p:cNvSpPr/>
              <p:nvPr/>
            </p:nvSpPr>
            <p:spPr>
              <a:xfrm>
                <a:off x="1019174" y="2525103"/>
                <a:ext cx="1976159" cy="560003"/>
              </a:xfrm>
              <a:prstGeom prst="round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单区域投入产出模型</a:t>
                </a:r>
                <a:endParaRPr lang="zh-CN" altLang="en-US" dirty="0"/>
              </a:p>
            </p:txBody>
          </p:sp>
          <p:sp>
            <p:nvSpPr>
              <p:cNvPr id="62" name="矩形 61">
                <a:extLst>
                  <a:ext uri="{FF2B5EF4-FFF2-40B4-BE49-F238E27FC236}">
                    <a16:creationId xmlns="" xmlns:a16="http://schemas.microsoft.com/office/drawing/2014/main" id="{D45D1413-176B-497A-9FFB-BC80AFF0DCA6}"/>
                  </a:ext>
                </a:extLst>
              </p:cNvPr>
              <p:cNvSpPr/>
              <p:nvPr/>
            </p:nvSpPr>
            <p:spPr>
              <a:xfrm>
                <a:off x="1309628" y="2574272"/>
                <a:ext cx="184731" cy="461665"/>
              </a:xfrm>
              <a:prstGeom prst="rect">
                <a:avLst/>
              </a:prstGeom>
            </p:spPr>
            <p:txBody>
              <a:bodyPr wrap="none">
                <a:spAutoFit/>
              </a:bodyPr>
              <a:lstStyle/>
              <a:p>
                <a:endParaRPr lang="zh-CN" altLang="en-US" sz="2400" b="1" dirty="0">
                  <a:solidFill>
                    <a:schemeClr val="bg1"/>
                  </a:solidFill>
                  <a:effectLst>
                    <a:outerShdw blurRad="38100" dist="38100" dir="2700000" algn="tl">
                      <a:srgbClr val="000000">
                        <a:alpha val="43137"/>
                      </a:srgbClr>
                    </a:outerShdw>
                  </a:effectLst>
                </a:endParaRPr>
              </a:p>
            </p:txBody>
          </p:sp>
        </p:grpSp>
      </p:grpSp>
      <p:sp>
        <p:nvSpPr>
          <p:cNvPr id="5" name="矩形 4"/>
          <p:cNvSpPr/>
          <p:nvPr/>
        </p:nvSpPr>
        <p:spPr>
          <a:xfrm>
            <a:off x="5139017" y="3031876"/>
            <a:ext cx="6096000" cy="646331"/>
          </a:xfrm>
          <a:prstGeom prst="rect">
            <a:avLst/>
          </a:prstGeom>
        </p:spPr>
        <p:txBody>
          <a:bodyPr>
            <a:spAutoFit/>
          </a:bodyPr>
          <a:lstStyle/>
          <a:p>
            <a:r>
              <a:rPr lang="zh-CN" altLang="en-US" dirty="0"/>
              <a:t>总出口等于出口中隐含的国内增加值与国外增加值之和（</a:t>
            </a:r>
            <a:r>
              <a:rPr lang="en-US" altLang="zh-CN" dirty="0"/>
              <a:t>GE=DVA+FVA</a:t>
            </a:r>
            <a:r>
              <a:rPr lang="zh-CN" altLang="en-US" dirty="0"/>
              <a:t>）</a:t>
            </a:r>
          </a:p>
        </p:txBody>
      </p:sp>
      <p:pic>
        <p:nvPicPr>
          <p:cNvPr id="409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5547" y="3922646"/>
            <a:ext cx="5078217" cy="84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0655" y="5333440"/>
            <a:ext cx="5053110" cy="819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6170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05AADF1-1299-4213-9122-4BCBAFB1D73A}"/>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三、增加值贸易估计</a:t>
            </a:r>
            <a:endParaRPr lang="zh-CN" altLang="en-US" sz="3000" b="1" dirty="0">
              <a:solidFill>
                <a:schemeClr val="bg1"/>
              </a:solidFill>
            </a:endParaRPr>
          </a:p>
        </p:txBody>
      </p:sp>
      <p:sp>
        <p:nvSpPr>
          <p:cNvPr id="3"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 xmlns:a16="http://schemas.microsoft.com/office/drawing/2014/main" id="{3C1A61CF-3170-4CEC-B9D2-93896CB1C0C7}"/>
              </a:ext>
            </a:extLst>
          </p:cNvPr>
          <p:cNvSpPr>
            <a:spLocks noGrp="1"/>
          </p:cNvSpPr>
          <p:nvPr>
            <p:ph type="sldNum" sz="quarter" idx="4"/>
          </p:nvPr>
        </p:nvSpPr>
        <p:spPr/>
        <p:txBody>
          <a:bodyPr/>
          <a:lstStyle/>
          <a:p>
            <a:fld id="{089E6A1B-787B-48C2-89E0-46ED219FD4E0}" type="slidenum">
              <a:rPr lang="zh-CN" altLang="en-US" smtClean="0"/>
              <a:pPr/>
              <a:t>21</a:t>
            </a:fld>
            <a:endParaRPr lang="zh-CN" altLang="en-US" dirty="0"/>
          </a:p>
        </p:txBody>
      </p:sp>
      <p:sp>
        <p:nvSpPr>
          <p:cNvPr id="23" name="矩形 22">
            <a:extLst>
              <a:ext uri="{FF2B5EF4-FFF2-40B4-BE49-F238E27FC236}">
                <a16:creationId xmlns="" xmlns:a16="http://schemas.microsoft.com/office/drawing/2014/main" id="{13573001-637A-FA46-9382-7E1972FA2095}"/>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
        <p:nvSpPr>
          <p:cNvPr id="25" name="对角圆角矩形 10">
            <a:extLst>
              <a:ext uri="{FF2B5EF4-FFF2-40B4-BE49-F238E27FC236}">
                <a16:creationId xmlns="" xmlns:a16="http://schemas.microsoft.com/office/drawing/2014/main" id="{5BED0425-981A-4AA0-9E56-EC4AC8A09044}"/>
              </a:ext>
            </a:extLst>
          </p:cNvPr>
          <p:cNvSpPr/>
          <p:nvPr/>
        </p:nvSpPr>
        <p:spPr>
          <a:xfrm>
            <a:off x="515937" y="1425274"/>
            <a:ext cx="4472921"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（二）估计方法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 xmlns:a16="http://schemas.microsoft.com/office/drawing/2014/main" id="{8337F486-503F-4B63-8EFE-57027E54C369}"/>
              </a:ext>
            </a:extLst>
          </p:cNvPr>
          <p:cNvGrpSpPr/>
          <p:nvPr/>
        </p:nvGrpSpPr>
        <p:grpSpPr>
          <a:xfrm>
            <a:off x="5385547" y="1571651"/>
            <a:ext cx="6806453" cy="425300"/>
            <a:chOff x="4118268" y="1438089"/>
            <a:chExt cx="7708607" cy="425300"/>
          </a:xfrm>
        </p:grpSpPr>
        <p:sp>
          <p:nvSpPr>
            <p:cNvPr id="27" name="箭头: V 形 12">
              <a:extLst>
                <a:ext uri="{FF2B5EF4-FFF2-40B4-BE49-F238E27FC236}">
                  <a16:creationId xmlns="" xmlns:a16="http://schemas.microsoft.com/office/drawing/2014/main" id="{7CB493D8-E844-4313-8AF2-0CA706F36D70}"/>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8" name="直接连接符 27">
              <a:extLst>
                <a:ext uri="{FF2B5EF4-FFF2-40B4-BE49-F238E27FC236}">
                  <a16:creationId xmlns="" xmlns:a16="http://schemas.microsoft.com/office/drawing/2014/main" id="{58521A42-F369-4DC5-9A64-9487D568AC45}"/>
                </a:ext>
              </a:extLst>
            </p:cNvPr>
            <p:cNvCxnSpPr>
              <a:cxnSpLocks/>
            </p:cNvCxnSpPr>
            <p:nvPr/>
          </p:nvCxnSpPr>
          <p:spPr>
            <a:xfrm flipV="1">
              <a:off x="6530960" y="1619061"/>
              <a:ext cx="5295915"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9" name="箭头: V 形 17">
              <a:extLst>
                <a:ext uri="{FF2B5EF4-FFF2-40B4-BE49-F238E27FC236}">
                  <a16:creationId xmlns="" xmlns:a16="http://schemas.microsoft.com/office/drawing/2014/main" id="{D53C0EF8-89F0-4F9A-AFC8-DA5EEE09FBFC}"/>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6" name="矩形 5"/>
          <p:cNvSpPr/>
          <p:nvPr/>
        </p:nvSpPr>
        <p:spPr>
          <a:xfrm>
            <a:off x="6044405" y="1597646"/>
            <a:ext cx="2031325" cy="424732"/>
          </a:xfrm>
          <a:prstGeom prst="rect">
            <a:avLst/>
          </a:prstGeom>
        </p:spPr>
        <p:txBody>
          <a:bodyPr wrap="none">
            <a:spAutoFit/>
          </a:bodyPr>
          <a:lstStyle/>
          <a:p>
            <a:pPr lvl="0" defTabSz="1244600">
              <a:lnSpc>
                <a:spcPct val="90000"/>
              </a:lnSpc>
              <a:spcAft>
                <a:spcPct val="35000"/>
              </a:spcAft>
            </a:pPr>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投入产出模型</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58" name="组合 57">
            <a:extLst>
              <a:ext uri="{FF2B5EF4-FFF2-40B4-BE49-F238E27FC236}">
                <a16:creationId xmlns="" xmlns:a16="http://schemas.microsoft.com/office/drawing/2014/main" id="{A1356CDF-3F38-42A3-8ED7-09A2784FF81E}"/>
              </a:ext>
            </a:extLst>
          </p:cNvPr>
          <p:cNvGrpSpPr/>
          <p:nvPr/>
        </p:nvGrpSpPr>
        <p:grpSpPr>
          <a:xfrm>
            <a:off x="5674812" y="2145274"/>
            <a:ext cx="6219112" cy="4163297"/>
            <a:chOff x="4836398" y="2361255"/>
            <a:chExt cx="5580062" cy="3806463"/>
          </a:xfrm>
        </p:grpSpPr>
        <p:sp>
          <p:nvSpPr>
            <p:cNvPr id="59" name="矩形: 圆角 19">
              <a:extLst>
                <a:ext uri="{FF2B5EF4-FFF2-40B4-BE49-F238E27FC236}">
                  <a16:creationId xmlns="" xmlns:a16="http://schemas.microsoft.com/office/drawing/2014/main" id="{9DA0EF2D-1EF9-4F75-97D0-571687682F93}"/>
                </a:ext>
              </a:extLst>
            </p:cNvPr>
            <p:cNvSpPr/>
            <p:nvPr/>
          </p:nvSpPr>
          <p:spPr>
            <a:xfrm>
              <a:off x="4836398" y="2731752"/>
              <a:ext cx="5580062" cy="3435966"/>
            </a:xfrm>
            <a:prstGeom prst="roundRect">
              <a:avLst>
                <a:gd name="adj" fmla="val 0"/>
              </a:avLst>
            </a:prstGeom>
            <a:noFill/>
            <a:ln w="28575">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 xmlns:a16="http://schemas.microsoft.com/office/drawing/2014/main" id="{C4BA890B-4D79-4308-94D6-2FF0DE6038DF}"/>
                </a:ext>
              </a:extLst>
            </p:cNvPr>
            <p:cNvGrpSpPr/>
            <p:nvPr/>
          </p:nvGrpSpPr>
          <p:grpSpPr>
            <a:xfrm>
              <a:off x="5339633" y="2361255"/>
              <a:ext cx="2132895" cy="560003"/>
              <a:chOff x="1019174" y="2525103"/>
              <a:chExt cx="2132895" cy="560003"/>
            </a:xfrm>
          </p:grpSpPr>
          <p:sp>
            <p:nvSpPr>
              <p:cNvPr id="61" name="矩形: 圆角 18">
                <a:extLst>
                  <a:ext uri="{FF2B5EF4-FFF2-40B4-BE49-F238E27FC236}">
                    <a16:creationId xmlns="" xmlns:a16="http://schemas.microsoft.com/office/drawing/2014/main" id="{2156C906-30A6-4655-AE3D-6772FA28D54F}"/>
                  </a:ext>
                </a:extLst>
              </p:cNvPr>
              <p:cNvSpPr/>
              <p:nvPr/>
            </p:nvSpPr>
            <p:spPr>
              <a:xfrm>
                <a:off x="1019174" y="2525103"/>
                <a:ext cx="2132895" cy="560003"/>
              </a:xfrm>
              <a:prstGeom prst="round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多区域投入产出模型</a:t>
                </a:r>
                <a:endParaRPr lang="zh-CN" altLang="en-US" dirty="0"/>
              </a:p>
            </p:txBody>
          </p:sp>
          <p:sp>
            <p:nvSpPr>
              <p:cNvPr id="62" name="矩形 61">
                <a:extLst>
                  <a:ext uri="{FF2B5EF4-FFF2-40B4-BE49-F238E27FC236}">
                    <a16:creationId xmlns="" xmlns:a16="http://schemas.microsoft.com/office/drawing/2014/main" id="{D45D1413-176B-497A-9FFB-BC80AFF0DCA6}"/>
                  </a:ext>
                </a:extLst>
              </p:cNvPr>
              <p:cNvSpPr/>
              <p:nvPr/>
            </p:nvSpPr>
            <p:spPr>
              <a:xfrm>
                <a:off x="1309628" y="2574272"/>
                <a:ext cx="184731" cy="461665"/>
              </a:xfrm>
              <a:prstGeom prst="rect">
                <a:avLst/>
              </a:prstGeom>
            </p:spPr>
            <p:txBody>
              <a:bodyPr wrap="none">
                <a:spAutoFit/>
              </a:bodyPr>
              <a:lstStyle/>
              <a:p>
                <a:endParaRPr lang="zh-CN" altLang="en-US" sz="2400" b="1" dirty="0">
                  <a:solidFill>
                    <a:schemeClr val="bg1"/>
                  </a:solidFill>
                  <a:effectLst>
                    <a:outerShdw blurRad="38100" dist="38100" dir="2700000" algn="tl">
                      <a:srgbClr val="000000">
                        <a:alpha val="43137"/>
                      </a:srgbClr>
                    </a:outerShdw>
                  </a:effectLst>
                </a:endParaRPr>
              </a:p>
            </p:txBody>
          </p:sp>
        </p:grpSp>
      </p:gr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438201983"/>
              </p:ext>
            </p:extLst>
          </p:nvPr>
        </p:nvGraphicFramePr>
        <p:xfrm>
          <a:off x="629562" y="3085221"/>
          <a:ext cx="4755985" cy="2971800"/>
        </p:xfrm>
        <a:graphic>
          <a:graphicData uri="http://schemas.openxmlformats.org/presentationml/2006/ole">
            <mc:AlternateContent xmlns:mc="http://schemas.openxmlformats.org/markup-compatibility/2006">
              <mc:Choice xmlns:v="urn:schemas-microsoft-com:vml" Requires="v">
                <p:oleObj spid="_x0000_s5134" name="工作表" r:id="rId3" imgW="4757642" imgH="3348202" progId="Excel.Sheet.12">
                  <p:embed/>
                </p:oleObj>
              </mc:Choice>
              <mc:Fallback>
                <p:oleObj name="工作表" r:id="rId3" imgW="4757642" imgH="3348202" progId="Excel.Sheet.12">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562" y="3085221"/>
                        <a:ext cx="4755985" cy="2971800"/>
                      </a:xfrm>
                      <a:prstGeom prst="rect">
                        <a:avLst/>
                      </a:prstGeom>
                      <a:noFill/>
                    </p:spPr>
                  </p:pic>
                </p:oleObj>
              </mc:Fallback>
            </mc:AlternateContent>
          </a:graphicData>
        </a:graphic>
      </p:graphicFrame>
      <p:sp>
        <p:nvSpPr>
          <p:cNvPr id="9" name="矩形 8"/>
          <p:cNvSpPr/>
          <p:nvPr/>
        </p:nvSpPr>
        <p:spPr>
          <a:xfrm>
            <a:off x="154641" y="2719163"/>
            <a:ext cx="5403316" cy="358940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18">
            <a:extLst>
              <a:ext uri="{FF2B5EF4-FFF2-40B4-BE49-F238E27FC236}">
                <a16:creationId xmlns="" xmlns:a16="http://schemas.microsoft.com/office/drawing/2014/main" id="{2156C906-30A6-4655-AE3D-6772FA28D54F}"/>
              </a:ext>
            </a:extLst>
          </p:cNvPr>
          <p:cNvSpPr/>
          <p:nvPr/>
        </p:nvSpPr>
        <p:spPr>
          <a:xfrm>
            <a:off x="1069763" y="2332121"/>
            <a:ext cx="2971078" cy="58501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简化的多区域投入产出表</a:t>
            </a:r>
            <a:endParaRPr lang="zh-CN" altLang="en-US" dirty="0"/>
          </a:p>
        </p:txBody>
      </p:sp>
      <p:pic>
        <p:nvPicPr>
          <p:cNvPr id="5124"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7222" y="3208956"/>
            <a:ext cx="1655961" cy="64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7515877" y="3317941"/>
            <a:ext cx="720447" cy="369332"/>
          </a:xfrm>
          <a:prstGeom prst="rect">
            <a:avLst/>
          </a:prstGeom>
          <a:noFill/>
        </p:spPr>
        <p:txBody>
          <a:bodyPr wrap="square" rtlCol="0">
            <a:spAutoFit/>
          </a:bodyPr>
          <a:lstStyle/>
          <a:p>
            <a:r>
              <a:rPr lang="en-US" altLang="zh-CN" dirty="0" smtClean="0"/>
              <a:t>=</a:t>
            </a:r>
            <a:endParaRPr lang="zh-CN" altLang="en-US" dirty="0"/>
          </a:p>
        </p:txBody>
      </p:sp>
      <p:pic>
        <p:nvPicPr>
          <p:cNvPr id="5125"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82823" y="3144542"/>
            <a:ext cx="3164355" cy="64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2204" y="4286381"/>
            <a:ext cx="4311783" cy="28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847222" y="2805988"/>
            <a:ext cx="1564344" cy="338554"/>
          </a:xfrm>
          <a:prstGeom prst="rect">
            <a:avLst/>
          </a:prstGeom>
          <a:noFill/>
        </p:spPr>
        <p:txBody>
          <a:bodyPr wrap="square" rtlCol="0">
            <a:spAutoFit/>
          </a:bodyPr>
          <a:lstStyle/>
          <a:p>
            <a:r>
              <a:rPr lang="zh-CN" altLang="en-US" sz="1600" b="1" dirty="0" smtClean="0"/>
              <a:t>增加值贸易：</a:t>
            </a:r>
            <a:endParaRPr lang="zh-CN" altLang="en-US" sz="1600" b="1" dirty="0"/>
          </a:p>
        </p:txBody>
      </p:sp>
      <p:sp>
        <p:nvSpPr>
          <p:cNvPr id="13" name="TextBox 12"/>
          <p:cNvSpPr txBox="1"/>
          <p:nvPr/>
        </p:nvSpPr>
        <p:spPr>
          <a:xfrm>
            <a:off x="5859916" y="3930888"/>
            <a:ext cx="2295725" cy="338554"/>
          </a:xfrm>
          <a:prstGeom prst="rect">
            <a:avLst/>
          </a:prstGeom>
          <a:noFill/>
        </p:spPr>
        <p:txBody>
          <a:bodyPr wrap="square" rtlCol="0">
            <a:spAutoFit/>
          </a:bodyPr>
          <a:lstStyle/>
          <a:p>
            <a:r>
              <a:rPr lang="zh-CN" altLang="en-US" sz="1600" b="1" dirty="0" smtClean="0"/>
              <a:t>总出口分解方程：</a:t>
            </a:r>
            <a:endParaRPr lang="zh-CN" altLang="en-US" sz="1600" b="1" dirty="0"/>
          </a:p>
        </p:txBody>
      </p:sp>
      <p:sp>
        <p:nvSpPr>
          <p:cNvPr id="31" name="TextBox 30"/>
          <p:cNvSpPr txBox="1"/>
          <p:nvPr/>
        </p:nvSpPr>
        <p:spPr>
          <a:xfrm>
            <a:off x="5920788" y="4672716"/>
            <a:ext cx="2295725" cy="338554"/>
          </a:xfrm>
          <a:prstGeom prst="rect">
            <a:avLst/>
          </a:prstGeom>
          <a:noFill/>
        </p:spPr>
        <p:txBody>
          <a:bodyPr wrap="square" rtlCol="0">
            <a:spAutoFit/>
          </a:bodyPr>
          <a:lstStyle/>
          <a:p>
            <a:r>
              <a:rPr lang="zh-CN" altLang="en-US" sz="1600" b="1" dirty="0" smtClean="0"/>
              <a:t>总进口分解方程：</a:t>
            </a:r>
            <a:endParaRPr lang="zh-CN" altLang="en-US" sz="1600" b="1" dirty="0"/>
          </a:p>
        </p:txBody>
      </p:sp>
      <p:pic>
        <p:nvPicPr>
          <p:cNvPr id="5128" name="Picture 8"/>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5496" y="5011268"/>
            <a:ext cx="6346503" cy="115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9064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05AADF1-1299-4213-9122-4BCBAFB1D73A}"/>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三、增加值贸易估计</a:t>
            </a:r>
            <a:endParaRPr lang="zh-CN" altLang="en-US" sz="3000" b="1" dirty="0">
              <a:solidFill>
                <a:schemeClr val="bg1"/>
              </a:solidFill>
            </a:endParaRPr>
          </a:p>
        </p:txBody>
      </p:sp>
      <p:sp>
        <p:nvSpPr>
          <p:cNvPr id="3"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 xmlns:a16="http://schemas.microsoft.com/office/drawing/2014/main" id="{3C1A61CF-3170-4CEC-B9D2-93896CB1C0C7}"/>
              </a:ext>
            </a:extLst>
          </p:cNvPr>
          <p:cNvSpPr>
            <a:spLocks noGrp="1"/>
          </p:cNvSpPr>
          <p:nvPr>
            <p:ph type="sldNum" sz="quarter" idx="4"/>
          </p:nvPr>
        </p:nvSpPr>
        <p:spPr/>
        <p:txBody>
          <a:bodyPr/>
          <a:lstStyle/>
          <a:p>
            <a:fld id="{089E6A1B-787B-48C2-89E0-46ED219FD4E0}" type="slidenum">
              <a:rPr lang="zh-CN" altLang="en-US" smtClean="0"/>
              <a:pPr/>
              <a:t>22</a:t>
            </a:fld>
            <a:endParaRPr lang="zh-CN" altLang="en-US" dirty="0"/>
          </a:p>
        </p:txBody>
      </p:sp>
      <p:sp>
        <p:nvSpPr>
          <p:cNvPr id="23" name="矩形 22">
            <a:extLst>
              <a:ext uri="{FF2B5EF4-FFF2-40B4-BE49-F238E27FC236}">
                <a16:creationId xmlns="" xmlns:a16="http://schemas.microsoft.com/office/drawing/2014/main" id="{13573001-637A-FA46-9382-7E1972FA2095}"/>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
        <p:nvSpPr>
          <p:cNvPr id="25" name="对角圆角矩形 10">
            <a:extLst>
              <a:ext uri="{FF2B5EF4-FFF2-40B4-BE49-F238E27FC236}">
                <a16:creationId xmlns="" xmlns:a16="http://schemas.microsoft.com/office/drawing/2014/main" id="{5BED0425-981A-4AA0-9E56-EC4AC8A09044}"/>
              </a:ext>
            </a:extLst>
          </p:cNvPr>
          <p:cNvSpPr/>
          <p:nvPr/>
        </p:nvSpPr>
        <p:spPr>
          <a:xfrm>
            <a:off x="515937" y="1425274"/>
            <a:ext cx="4667904"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GVC</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参与度的测算</a:t>
            </a:r>
          </a:p>
        </p:txBody>
      </p:sp>
      <p:grpSp>
        <p:nvGrpSpPr>
          <p:cNvPr id="26" name="组合 25">
            <a:extLst>
              <a:ext uri="{FF2B5EF4-FFF2-40B4-BE49-F238E27FC236}">
                <a16:creationId xmlns="" xmlns:a16="http://schemas.microsoft.com/office/drawing/2014/main" id="{8337F486-503F-4B63-8EFE-57027E54C369}"/>
              </a:ext>
            </a:extLst>
          </p:cNvPr>
          <p:cNvGrpSpPr/>
          <p:nvPr/>
        </p:nvGrpSpPr>
        <p:grpSpPr>
          <a:xfrm>
            <a:off x="5385547" y="1571651"/>
            <a:ext cx="6806453" cy="425300"/>
            <a:chOff x="4118268" y="1438089"/>
            <a:chExt cx="7708607" cy="425300"/>
          </a:xfrm>
        </p:grpSpPr>
        <p:sp>
          <p:nvSpPr>
            <p:cNvPr id="27" name="箭头: V 形 12">
              <a:extLst>
                <a:ext uri="{FF2B5EF4-FFF2-40B4-BE49-F238E27FC236}">
                  <a16:creationId xmlns="" xmlns:a16="http://schemas.microsoft.com/office/drawing/2014/main" id="{7CB493D8-E844-4313-8AF2-0CA706F36D70}"/>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8" name="直接连接符 27">
              <a:extLst>
                <a:ext uri="{FF2B5EF4-FFF2-40B4-BE49-F238E27FC236}">
                  <a16:creationId xmlns="" xmlns:a16="http://schemas.microsoft.com/office/drawing/2014/main" id="{58521A42-F369-4DC5-9A64-9487D568AC45}"/>
                </a:ext>
              </a:extLst>
            </p:cNvPr>
            <p:cNvCxnSpPr>
              <a:cxnSpLocks/>
            </p:cNvCxnSpPr>
            <p:nvPr/>
          </p:nvCxnSpPr>
          <p:spPr>
            <a:xfrm flipV="1">
              <a:off x="6530960" y="1619061"/>
              <a:ext cx="5295915"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9" name="箭头: V 形 17">
              <a:extLst>
                <a:ext uri="{FF2B5EF4-FFF2-40B4-BE49-F238E27FC236}">
                  <a16:creationId xmlns="" xmlns:a16="http://schemas.microsoft.com/office/drawing/2014/main" id="{D53C0EF8-89F0-4F9A-AFC8-DA5EEE09FBFC}"/>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 name="矩形 4"/>
          <p:cNvSpPr/>
          <p:nvPr/>
        </p:nvSpPr>
        <p:spPr>
          <a:xfrm>
            <a:off x="607359" y="2621741"/>
            <a:ext cx="6096000" cy="646331"/>
          </a:xfrm>
          <a:prstGeom prst="rect">
            <a:avLst/>
          </a:prstGeom>
        </p:spPr>
        <p:txBody>
          <a:bodyPr>
            <a:spAutoFit/>
          </a:bodyPr>
          <a:lstStyle/>
          <a:p>
            <a:r>
              <a:rPr lang="zh-CN" altLang="en-US" dirty="0"/>
              <a:t>定义</a:t>
            </a:r>
            <a:r>
              <a:rPr lang="en-US" altLang="zh-CN" dirty="0"/>
              <a:t>GVC</a:t>
            </a:r>
            <a:r>
              <a:rPr lang="zh-CN" altLang="en-US" dirty="0"/>
              <a:t>参与度指数为：前向关联（下游参与度，</a:t>
            </a:r>
            <a:r>
              <a:rPr lang="en-US" altLang="zh-CN" dirty="0"/>
              <a:t>DVX</a:t>
            </a:r>
            <a:r>
              <a:rPr lang="zh-CN" altLang="en-US" dirty="0"/>
              <a:t>）与后项</a:t>
            </a:r>
            <a:r>
              <a:rPr lang="zh-CN" altLang="en-US" dirty="0" smtClean="0"/>
              <a:t>关联（</a:t>
            </a:r>
            <a:r>
              <a:rPr lang="zh-CN" altLang="en-US" dirty="0"/>
              <a:t>上游参与度，</a:t>
            </a:r>
            <a:r>
              <a:rPr lang="en-US" altLang="zh-CN" dirty="0"/>
              <a:t>FVA</a:t>
            </a:r>
            <a:r>
              <a:rPr lang="zh-CN" altLang="en-US" dirty="0"/>
              <a:t>）</a:t>
            </a:r>
            <a:r>
              <a:rPr lang="zh-CN" altLang="en-US" dirty="0" smtClean="0"/>
              <a:t>之和占</a:t>
            </a:r>
            <a:r>
              <a:rPr lang="zh-CN" altLang="en-US" dirty="0"/>
              <a:t>总出口的比例</a:t>
            </a:r>
          </a:p>
        </p:txBody>
      </p:sp>
      <p:pic>
        <p:nvPicPr>
          <p:cNvPr id="30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282" y="3534163"/>
            <a:ext cx="5631770" cy="52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909" y="2425980"/>
            <a:ext cx="5259230" cy="3086100"/>
          </a:xfrm>
          <a:prstGeom prst="rect">
            <a:avLst/>
          </a:prstGeom>
        </p:spPr>
      </p:pic>
      <p:sp>
        <p:nvSpPr>
          <p:cNvPr id="31" name="图文框 14">
            <a:extLst>
              <a:ext uri="{FF2B5EF4-FFF2-40B4-BE49-F238E27FC236}">
                <a16:creationId xmlns="" xmlns:a16="http://schemas.microsoft.com/office/drawing/2014/main" id="{08D7D3AD-6856-A045-8276-549E23779336}"/>
              </a:ext>
            </a:extLst>
          </p:cNvPr>
          <p:cNvSpPr/>
          <p:nvPr/>
        </p:nvSpPr>
        <p:spPr>
          <a:xfrm>
            <a:off x="396688" y="2304215"/>
            <a:ext cx="6306671" cy="3699897"/>
          </a:xfrm>
          <a:prstGeom prst="frame">
            <a:avLst>
              <a:gd name="adj1" fmla="val 5450"/>
            </a:avLst>
          </a:prstGeom>
          <a:solidFill>
            <a:srgbClr val="00B0F0">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cxnSp>
        <p:nvCxnSpPr>
          <p:cNvPr id="10" name="直接连接符 9"/>
          <p:cNvCxnSpPr/>
          <p:nvPr/>
        </p:nvCxnSpPr>
        <p:spPr>
          <a:xfrm>
            <a:off x="2373406" y="4128247"/>
            <a:ext cx="605118" cy="1"/>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3090622" y="4125995"/>
            <a:ext cx="605118" cy="1"/>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1385047" y="4726641"/>
            <a:ext cx="15396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t>前向参与度</a:t>
            </a:r>
            <a:endParaRPr lang="zh-CN" altLang="en-US" b="1" dirty="0"/>
          </a:p>
        </p:txBody>
      </p:sp>
      <p:sp>
        <p:nvSpPr>
          <p:cNvPr id="33" name="TextBox 32"/>
          <p:cNvSpPr txBox="1"/>
          <p:nvPr/>
        </p:nvSpPr>
        <p:spPr>
          <a:xfrm>
            <a:off x="3090622" y="4726641"/>
            <a:ext cx="15396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t>后向参与度</a:t>
            </a:r>
            <a:endParaRPr lang="zh-CN" altLang="en-US" b="1" dirty="0"/>
          </a:p>
        </p:txBody>
      </p:sp>
      <p:cxnSp>
        <p:nvCxnSpPr>
          <p:cNvPr id="34" name="直接箭头连接符 33"/>
          <p:cNvCxnSpPr>
            <a:stCxn id="12" idx="0"/>
          </p:cNvCxnSpPr>
          <p:nvPr/>
        </p:nvCxnSpPr>
        <p:spPr>
          <a:xfrm flipV="1">
            <a:off x="2154892" y="4125995"/>
            <a:ext cx="529561" cy="600646"/>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6" name="直接箭头连接符 35"/>
          <p:cNvCxnSpPr/>
          <p:nvPr/>
        </p:nvCxnSpPr>
        <p:spPr>
          <a:xfrm flipH="1" flipV="1">
            <a:off x="3393181" y="4128248"/>
            <a:ext cx="295836" cy="600646"/>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78927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 xmlns:a16="http://schemas.microsoft.com/office/drawing/2014/main" id="{AE7744D2-F0A6-4388-B36F-0875FA5E87ED}"/>
              </a:ext>
            </a:extLst>
          </p:cNvPr>
          <p:cNvGrpSpPr/>
          <p:nvPr/>
        </p:nvGrpSpPr>
        <p:grpSpPr>
          <a:xfrm>
            <a:off x="3536576" y="1853867"/>
            <a:ext cx="7126941" cy="3108097"/>
            <a:chOff x="5728032" y="1751598"/>
            <a:chExt cx="5135327" cy="2670129"/>
          </a:xfrm>
        </p:grpSpPr>
        <p:sp>
          <p:nvSpPr>
            <p:cNvPr id="4" name="TextBox 6">
              <a:extLst>
                <a:ext uri="{FF2B5EF4-FFF2-40B4-BE49-F238E27FC236}">
                  <a16:creationId xmlns="" xmlns:a16="http://schemas.microsoft.com/office/drawing/2014/main" id="{05FC6914-E775-488E-83D5-17487A01516A}"/>
                </a:ext>
              </a:extLst>
            </p:cNvPr>
            <p:cNvSpPr txBox="1"/>
            <p:nvPr/>
          </p:nvSpPr>
          <p:spPr>
            <a:xfrm>
              <a:off x="5728033" y="1751598"/>
              <a:ext cx="3463923" cy="925425"/>
            </a:xfrm>
            <a:prstGeom prst="rect">
              <a:avLst/>
            </a:prstGeom>
            <a:noFill/>
          </p:spPr>
          <p:txBody>
            <a:bodyPr wrap="square" rtlCol="0">
              <a:spAutoFit/>
            </a:bodyPr>
            <a:lstStyle/>
            <a:p>
              <a:pPr algn="dist"/>
              <a:r>
                <a:rPr lang="zh-CN" altLang="en-US" sz="3200" b="1" dirty="0" smtClean="0">
                  <a:latin typeface="微软雅黑" panose="020B0503020204020204" pitchFamily="34" charset="-122"/>
                  <a:ea typeface="微软雅黑" panose="020B0503020204020204" pitchFamily="34" charset="-122"/>
                </a:rPr>
                <a:t>第</a:t>
              </a:r>
              <a:r>
                <a:rPr lang="zh-CN" altLang="en-US" sz="3200" b="1" dirty="0">
                  <a:latin typeface="微软雅黑" panose="020B0503020204020204" pitchFamily="34" charset="-122"/>
                  <a:ea typeface="微软雅黑" panose="020B0503020204020204" pitchFamily="34" charset="-122"/>
                </a:rPr>
                <a:t>三</a:t>
              </a:r>
              <a:r>
                <a:rPr lang="zh-CN" altLang="en-US" sz="3200" b="1" dirty="0" smtClean="0">
                  <a:latin typeface="微软雅黑" panose="020B0503020204020204" pitchFamily="34" charset="-122"/>
                  <a:ea typeface="微软雅黑" panose="020B0503020204020204" pitchFamily="34" charset="-122"/>
                </a:rPr>
                <a:t>节 国际</a:t>
              </a:r>
              <a:r>
                <a:rPr lang="zh-CN" altLang="en-US" sz="3200" b="1" dirty="0">
                  <a:latin typeface="微软雅黑" panose="020B0503020204020204" pitchFamily="34" charset="-122"/>
                  <a:ea typeface="微软雅黑" panose="020B0503020204020204" pitchFamily="34" charset="-122"/>
                </a:rPr>
                <a:t>收支统计</a:t>
              </a:r>
            </a:p>
            <a:p>
              <a:pPr algn="dist"/>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 xmlns:a16="http://schemas.microsoft.com/office/drawing/2014/main"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 xmlns:a16="http://schemas.microsoft.com/office/drawing/2014/main" id="{762E2A34-619B-466C-B05F-8CC1C345BCD8}"/>
                  </a:ext>
                </a:extLst>
              </p:cNvPr>
              <p:cNvSpPr txBox="1"/>
              <p:nvPr/>
            </p:nvSpPr>
            <p:spPr>
              <a:xfrm>
                <a:off x="4876109" y="2960156"/>
                <a:ext cx="2572518" cy="396611"/>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国际收支统计的基本问题</a:t>
                </a:r>
              </a:p>
            </p:txBody>
          </p:sp>
        </p:grpSp>
        <p:grpSp>
          <p:nvGrpSpPr>
            <p:cNvPr id="48" name="组合 47">
              <a:extLst>
                <a:ext uri="{FF2B5EF4-FFF2-40B4-BE49-F238E27FC236}">
                  <a16:creationId xmlns=""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 xmlns:a16="http://schemas.microsoft.com/office/drawing/2014/main"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 xmlns:a16="http://schemas.microsoft.com/office/drawing/2014/main" id="{F43B4139-6156-4D97-8865-BE3767FF280B}"/>
                  </a:ext>
                </a:extLst>
              </p:cNvPr>
              <p:cNvSpPr txBox="1"/>
              <p:nvPr/>
            </p:nvSpPr>
            <p:spPr>
              <a:xfrm>
                <a:off x="4876109" y="2960156"/>
                <a:ext cx="1685443" cy="396611"/>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国际收支平衡表</a:t>
                </a:r>
              </a:p>
            </p:txBody>
          </p:sp>
        </p:grpSp>
        <p:grpSp>
          <p:nvGrpSpPr>
            <p:cNvPr id="54" name="组合 53">
              <a:extLst>
                <a:ext uri="{FF2B5EF4-FFF2-40B4-BE49-F238E27FC236}">
                  <a16:creationId xmlns=""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 xmlns:a16="http://schemas.microsoft.com/office/drawing/2014/main"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 xmlns:a16="http://schemas.microsoft.com/office/drawing/2014/main" id="{129E1573-6685-4658-8FC5-DA13FD045E41}"/>
                  </a:ext>
                </a:extLst>
              </p:cNvPr>
              <p:cNvSpPr txBox="1"/>
              <p:nvPr/>
            </p:nvSpPr>
            <p:spPr>
              <a:xfrm>
                <a:off x="4876109" y="2960156"/>
                <a:ext cx="1685443" cy="396611"/>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国际投资头寸表</a:t>
                </a:r>
              </a:p>
            </p:txBody>
          </p:sp>
        </p:grpSp>
      </p:grpSp>
      <p:sp>
        <p:nvSpPr>
          <p:cNvPr id="2" name="灯片编号占位符 1">
            <a:extLst>
              <a:ext uri="{FF2B5EF4-FFF2-40B4-BE49-F238E27FC236}">
                <a16:creationId xmlns=""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23</a:t>
            </a:fld>
            <a:endParaRPr lang="zh-CN" altLang="en-US" dirty="0"/>
          </a:p>
        </p:txBody>
      </p:sp>
      <p:sp>
        <p:nvSpPr>
          <p:cNvPr id="32" name="文本框 31">
            <a:extLst>
              <a:ext uri="{FF2B5EF4-FFF2-40B4-BE49-F238E27FC236}">
                <a16:creationId xmlns="" xmlns:a16="http://schemas.microsoft.com/office/drawing/2014/main"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6893600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 xmlns:a16="http://schemas.microsoft.com/office/drawing/2014/main" id="{092B5127-C2FA-470A-9167-8BAF6AEB3ACF}"/>
              </a:ext>
            </a:extLst>
          </p:cNvPr>
          <p:cNvSpPr txBox="1"/>
          <p:nvPr/>
        </p:nvSpPr>
        <p:spPr>
          <a:xfrm>
            <a:off x="252640" y="1610169"/>
            <a:ext cx="2649924" cy="52322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国际收支统计</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 xmlns:a16="http://schemas.microsoft.com/office/drawing/2014/main" id="{7F7F7CB3-4538-4130-AACC-11593E6232BB}"/>
              </a:ext>
            </a:extLst>
          </p:cNvPr>
          <p:cNvSpPr/>
          <p:nvPr/>
        </p:nvSpPr>
        <p:spPr>
          <a:xfrm>
            <a:off x="2902564" y="1231458"/>
            <a:ext cx="9132554" cy="1015663"/>
          </a:xfrm>
          <a:prstGeom prst="rect">
            <a:avLst/>
          </a:prstGeom>
        </p:spPr>
        <p:txBody>
          <a:bodyPr wrap="square">
            <a:spAutoFit/>
          </a:bodyPr>
          <a:lstStyle/>
          <a:p>
            <a:pPr algn="just">
              <a:lnSpc>
                <a:spcPct val="150000"/>
              </a:lnSpc>
            </a:pPr>
            <a:r>
              <a:rPr lang="zh-CN" altLang="en-US" sz="2000" b="1" kern="100" dirty="0">
                <a:latin typeface="微软雅黑" panose="020B0503020204020204" pitchFamily="34" charset="-122"/>
                <a:ea typeface="微软雅黑" panose="020B0503020204020204" pitchFamily="34" charset="-122"/>
                <a:cs typeface="Arial" panose="020B0604020202020204" pitchFamily="34" charset="0"/>
              </a:rPr>
              <a:t>是对一个国家与其他国家在经济交流过程中实际发生的商品、劳务、利 息、股息、援助、直接投资和证券投资以及储备资产的交易结果所做的系统记录和</a:t>
            </a:r>
            <a:r>
              <a:rPr lang="zh-CN" altLang="en-US" sz="2000" b="1" kern="100" dirty="0" smtClean="0">
                <a:latin typeface="微软雅黑" panose="020B0503020204020204" pitchFamily="34" charset="-122"/>
                <a:ea typeface="微软雅黑" panose="020B0503020204020204" pitchFamily="34" charset="-122"/>
                <a:cs typeface="Arial" panose="020B0604020202020204" pitchFamily="34" charset="0"/>
              </a:rPr>
              <a:t>分析。</a:t>
            </a:r>
            <a:endParaRPr lang="en-US" altLang="zh-CN" sz="2000" b="1"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a:extLst>
              <a:ext uri="{FF2B5EF4-FFF2-40B4-BE49-F238E27FC236}">
                <a16:creationId xmlns="" xmlns:a16="http://schemas.microsoft.com/office/drawing/2014/main" id="{4034636C-E5DB-4CC8-B153-91C4E11660D7}"/>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000" b="1" dirty="0">
                <a:solidFill>
                  <a:schemeClr val="bg1"/>
                </a:solidFill>
              </a:rPr>
              <a:t>国际收支统计的基本问题</a:t>
            </a:r>
          </a:p>
        </p:txBody>
      </p:sp>
      <p:sp>
        <p:nvSpPr>
          <p:cNvPr id="10" name="五边形 1">
            <a:extLst>
              <a:ext uri="{FF2B5EF4-FFF2-40B4-BE49-F238E27FC236}">
                <a16:creationId xmlns="" xmlns:a16="http://schemas.microsoft.com/office/drawing/2014/main"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 xmlns:a16="http://schemas.microsoft.com/office/drawing/2014/main" id="{42073278-AA82-46C9-9E05-F94DC3490636}"/>
              </a:ext>
            </a:extLst>
          </p:cNvPr>
          <p:cNvSpPr>
            <a:spLocks noGrp="1"/>
          </p:cNvSpPr>
          <p:nvPr>
            <p:ph type="sldNum" sz="quarter" idx="4"/>
          </p:nvPr>
        </p:nvSpPr>
        <p:spPr/>
        <p:txBody>
          <a:bodyPr/>
          <a:lstStyle/>
          <a:p>
            <a:fld id="{089E6A1B-787B-48C2-89E0-46ED219FD4E0}" type="slidenum">
              <a:rPr lang="zh-CN" altLang="en-US" smtClean="0"/>
              <a:pPr/>
              <a:t>24</a:t>
            </a:fld>
            <a:endParaRPr lang="zh-CN" altLang="en-US" dirty="0"/>
          </a:p>
        </p:txBody>
      </p:sp>
      <p:grpSp>
        <p:nvGrpSpPr>
          <p:cNvPr id="8" name="组合 7">
            <a:extLst>
              <a:ext uri="{FF2B5EF4-FFF2-40B4-BE49-F238E27FC236}">
                <a16:creationId xmlns="" xmlns:a16="http://schemas.microsoft.com/office/drawing/2014/main" id="{1FD83B23-295C-EB41-BB7E-7D26E889965D}"/>
              </a:ext>
            </a:extLst>
          </p:cNvPr>
          <p:cNvGrpSpPr/>
          <p:nvPr/>
        </p:nvGrpSpPr>
        <p:grpSpPr>
          <a:xfrm>
            <a:off x="6122436" y="2393577"/>
            <a:ext cx="5710866" cy="3836056"/>
            <a:chOff x="1019175" y="3722616"/>
            <a:chExt cx="4999972" cy="1268684"/>
          </a:xfrm>
          <a:solidFill>
            <a:schemeClr val="bg1"/>
          </a:solidFill>
        </p:grpSpPr>
        <p:sp>
          <p:nvSpPr>
            <p:cNvPr id="11" name="矩形: 圆角 26">
              <a:extLst>
                <a:ext uri="{FF2B5EF4-FFF2-40B4-BE49-F238E27FC236}">
                  <a16:creationId xmlns="" xmlns:a16="http://schemas.microsoft.com/office/drawing/2014/main" id="{EFD34D7F-7F1E-2242-B1E3-60FF9DC8ACD5}"/>
                </a:ext>
              </a:extLst>
            </p:cNvPr>
            <p:cNvSpPr/>
            <p:nvPr/>
          </p:nvSpPr>
          <p:spPr>
            <a:xfrm>
              <a:off x="1019175" y="3722616"/>
              <a:ext cx="4999972" cy="1268684"/>
            </a:xfrm>
            <a:prstGeom prst="roundRect">
              <a:avLst>
                <a:gd name="adj" fmla="val 6907"/>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6BCE54A8-E4DC-5948-AB3E-48AAB37F7748}"/>
                </a:ext>
              </a:extLst>
            </p:cNvPr>
            <p:cNvSpPr/>
            <p:nvPr/>
          </p:nvSpPr>
          <p:spPr>
            <a:xfrm>
              <a:off x="1308094" y="3839137"/>
              <a:ext cx="4418948" cy="166184"/>
            </a:xfrm>
            <a:prstGeom prst="rect">
              <a:avLst/>
            </a:prstGeom>
            <a:grpFill/>
            <a:ln w="28575">
              <a:noFill/>
            </a:ln>
          </p:spPr>
          <p:txBody>
            <a:bodyPr wrap="square">
              <a:spAutoFit/>
            </a:bodyPr>
            <a:lstStyle/>
            <a:p>
              <a:pPr algn="just"/>
              <a:r>
                <a:rPr lang="zh-CN" altLang="en-US" sz="2800" b="1" dirty="0" smtClean="0">
                  <a:solidFill>
                    <a:schemeClr val="accent2"/>
                  </a:solidFill>
                  <a:effectLst>
                    <a:outerShdw blurRad="38100" dist="38100" dir="2700000" algn="tl">
                      <a:srgbClr val="000000">
                        <a:alpha val="43137"/>
                      </a:srgbClr>
                    </a:outerShdw>
                  </a:effectLst>
                </a:rPr>
                <a:t>基本原则与方法</a:t>
              </a:r>
              <a:endParaRPr lang="zh-CN" altLang="en-US" sz="2800" b="1" dirty="0">
                <a:solidFill>
                  <a:schemeClr val="accent2"/>
                </a:solidFill>
                <a:effectLst>
                  <a:outerShdw blurRad="38100" dist="38100" dir="2700000" algn="tl">
                    <a:srgbClr val="000000">
                      <a:alpha val="43137"/>
                    </a:srgbClr>
                  </a:outerShdw>
                </a:effectLst>
              </a:endParaRPr>
            </a:p>
          </p:txBody>
        </p:sp>
      </p:grpSp>
      <p:grpSp>
        <p:nvGrpSpPr>
          <p:cNvPr id="13" name="组合 12">
            <a:extLst>
              <a:ext uri="{FF2B5EF4-FFF2-40B4-BE49-F238E27FC236}">
                <a16:creationId xmlns="" xmlns:a16="http://schemas.microsoft.com/office/drawing/2014/main" id="{174984F9-083E-2740-90A7-6430BA59C288}"/>
              </a:ext>
            </a:extLst>
          </p:cNvPr>
          <p:cNvGrpSpPr/>
          <p:nvPr/>
        </p:nvGrpSpPr>
        <p:grpSpPr>
          <a:xfrm>
            <a:off x="252640" y="2524969"/>
            <a:ext cx="5710866" cy="3704663"/>
            <a:chOff x="1019175" y="1912519"/>
            <a:chExt cx="4999972" cy="3937091"/>
          </a:xfrm>
        </p:grpSpPr>
        <p:sp>
          <p:nvSpPr>
            <p:cNvPr id="14" name="矩形: 圆角 5">
              <a:extLst>
                <a:ext uri="{FF2B5EF4-FFF2-40B4-BE49-F238E27FC236}">
                  <a16:creationId xmlns="" xmlns:a16="http://schemas.microsoft.com/office/drawing/2014/main" id="{3F5E5474-C149-F04B-A556-50E2A6C92F1F}"/>
                </a:ext>
              </a:extLst>
            </p:cNvPr>
            <p:cNvSpPr/>
            <p:nvPr/>
          </p:nvSpPr>
          <p:spPr>
            <a:xfrm>
              <a:off x="1019175" y="1912519"/>
              <a:ext cx="4999972" cy="3937091"/>
            </a:xfrm>
            <a:prstGeom prst="roundRect">
              <a:avLst>
                <a:gd name="adj" fmla="val 690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矩形 14">
              <a:extLst>
                <a:ext uri="{FF2B5EF4-FFF2-40B4-BE49-F238E27FC236}">
                  <a16:creationId xmlns="" xmlns:a16="http://schemas.microsoft.com/office/drawing/2014/main" id="{DD41A4B9-D894-DD45-ADDB-1469AD83B5D5}"/>
                </a:ext>
              </a:extLst>
            </p:cNvPr>
            <p:cNvSpPr/>
            <p:nvPr/>
          </p:nvSpPr>
          <p:spPr>
            <a:xfrm>
              <a:off x="1344228" y="2130927"/>
              <a:ext cx="4418947" cy="52322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zh-CN" altLang="en-US" sz="2800" b="1" dirty="0" smtClean="0">
                  <a:solidFill>
                    <a:schemeClr val="accent6"/>
                  </a:solidFill>
                  <a:effectLst>
                    <a:outerShdw blurRad="38100" dist="38100" dir="2700000" algn="tl">
                      <a:srgbClr val="000000">
                        <a:alpha val="43137"/>
                      </a:srgbClr>
                    </a:outerShdw>
                  </a:effectLst>
                </a:rPr>
                <a:t>常住性</a:t>
              </a:r>
              <a:endParaRPr lang="zh-CN" altLang="en-US" sz="2800" b="1" dirty="0">
                <a:solidFill>
                  <a:schemeClr val="accent6"/>
                </a:solidFill>
                <a:effectLst>
                  <a:outerShdw blurRad="38100" dist="38100" dir="2700000" algn="tl">
                    <a:srgbClr val="000000">
                      <a:alpha val="43137"/>
                    </a:srgbClr>
                  </a:outerShdw>
                </a:effectLst>
              </a:endParaRPr>
            </a:p>
          </p:txBody>
        </p:sp>
      </p:grpSp>
      <p:sp>
        <p:nvSpPr>
          <p:cNvPr id="16" name="矩形 15">
            <a:extLst>
              <a:ext uri="{FF2B5EF4-FFF2-40B4-BE49-F238E27FC236}">
                <a16:creationId xmlns="" xmlns:a16="http://schemas.microsoft.com/office/drawing/2014/main" id="{6CA49670-3374-BE43-A3BB-92BB474FF914}"/>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pic>
        <p:nvPicPr>
          <p:cNvPr id="7170" name="图片 1052" descr="7-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220" y="3350491"/>
            <a:ext cx="4675706" cy="264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344856" y="3439367"/>
            <a:ext cx="5584902" cy="646331"/>
          </a:xfrm>
          <a:prstGeom prst="rect">
            <a:avLst/>
          </a:prstGeom>
        </p:spPr>
        <p:txBody>
          <a:bodyPr wrap="square">
            <a:spAutoFit/>
          </a:bodyPr>
          <a:lstStyle/>
          <a:p>
            <a:r>
              <a:rPr lang="en-US" altLang="zh-CN" dirty="0"/>
              <a:t>1</a:t>
            </a:r>
            <a:r>
              <a:rPr lang="zh-CN" altLang="en-US" dirty="0"/>
              <a:t>．</a:t>
            </a:r>
            <a:r>
              <a:rPr lang="zh-CN" altLang="en-US" b="1" dirty="0"/>
              <a:t>交易与资产负债存量的</a:t>
            </a:r>
            <a:r>
              <a:rPr lang="zh-CN" altLang="en-US" b="1" dirty="0" smtClean="0"/>
              <a:t>计价</a:t>
            </a:r>
            <a:r>
              <a:rPr lang="zh-CN" altLang="en-US" dirty="0" smtClean="0"/>
              <a:t>：</a:t>
            </a:r>
            <a:r>
              <a:rPr lang="zh-CN" altLang="en-US" b="1" dirty="0" smtClean="0"/>
              <a:t>“市场价格”</a:t>
            </a:r>
            <a:r>
              <a:rPr lang="zh-CN" altLang="en-US" dirty="0"/>
              <a:t>是经济统计中交易和存量估价的基础。</a:t>
            </a:r>
          </a:p>
        </p:txBody>
      </p:sp>
      <p:sp>
        <p:nvSpPr>
          <p:cNvPr id="5" name="矩形 4"/>
          <p:cNvSpPr/>
          <p:nvPr/>
        </p:nvSpPr>
        <p:spPr>
          <a:xfrm>
            <a:off x="6344856" y="4073555"/>
            <a:ext cx="5394425" cy="923330"/>
          </a:xfrm>
          <a:prstGeom prst="rect">
            <a:avLst/>
          </a:prstGeom>
        </p:spPr>
        <p:txBody>
          <a:bodyPr wrap="square">
            <a:spAutoFit/>
          </a:bodyPr>
          <a:lstStyle/>
          <a:p>
            <a:r>
              <a:rPr lang="en-US" altLang="zh-CN" dirty="0"/>
              <a:t>2</a:t>
            </a:r>
            <a:r>
              <a:rPr lang="zh-CN" altLang="en-US" dirty="0"/>
              <a:t>．</a:t>
            </a:r>
            <a:r>
              <a:rPr lang="zh-CN" altLang="en-US" b="1" dirty="0"/>
              <a:t>交易的记录时间</a:t>
            </a:r>
            <a:r>
              <a:rPr lang="zh-CN" altLang="en-US" dirty="0"/>
              <a:t>：按照</a:t>
            </a:r>
            <a:r>
              <a:rPr lang="zh-CN" altLang="en-US" b="1" dirty="0"/>
              <a:t>“权责发生制”</a:t>
            </a:r>
            <a:r>
              <a:rPr lang="zh-CN" altLang="en-US" dirty="0"/>
              <a:t>而</a:t>
            </a:r>
            <a:r>
              <a:rPr lang="zh-CN" altLang="en-US" dirty="0" smtClean="0"/>
              <a:t>非“现金</a:t>
            </a:r>
            <a:r>
              <a:rPr lang="zh-CN" altLang="en-US" dirty="0"/>
              <a:t>收付</a:t>
            </a:r>
            <a:r>
              <a:rPr lang="zh-CN" altLang="en-US" dirty="0" smtClean="0"/>
              <a:t>制”记录</a:t>
            </a:r>
            <a:r>
              <a:rPr lang="zh-CN" altLang="en-US" dirty="0"/>
              <a:t>，即在经济价值产生、转换、交换、转移或消失时进行记录。</a:t>
            </a:r>
          </a:p>
        </p:txBody>
      </p:sp>
      <p:sp>
        <p:nvSpPr>
          <p:cNvPr id="6" name="矩形 5"/>
          <p:cNvSpPr/>
          <p:nvPr/>
        </p:nvSpPr>
        <p:spPr>
          <a:xfrm>
            <a:off x="6344856" y="5150685"/>
            <a:ext cx="5327191" cy="923330"/>
          </a:xfrm>
          <a:prstGeom prst="rect">
            <a:avLst/>
          </a:prstGeom>
        </p:spPr>
        <p:txBody>
          <a:bodyPr wrap="square">
            <a:spAutoFit/>
          </a:bodyPr>
          <a:lstStyle/>
          <a:p>
            <a:r>
              <a:rPr lang="en-US" altLang="zh-CN" dirty="0" smtClean="0"/>
              <a:t>3.</a:t>
            </a:r>
            <a:r>
              <a:rPr lang="zh-CN" altLang="en-US" dirty="0" smtClean="0"/>
              <a:t>记账</a:t>
            </a:r>
            <a:r>
              <a:rPr lang="zh-CN" altLang="en-US" dirty="0"/>
              <a:t>单位和折算方法：</a:t>
            </a:r>
            <a:r>
              <a:rPr lang="zh-CN" altLang="en-US" b="1" dirty="0"/>
              <a:t>标准或通用</a:t>
            </a:r>
            <a:r>
              <a:rPr lang="zh-CN" altLang="en-US" dirty="0"/>
              <a:t>的记账单位，以便将全球或地区的统计数据进行汇总，进行国际比较；进行货币单位转换离不开</a:t>
            </a:r>
            <a:r>
              <a:rPr lang="zh-CN" altLang="en-US" b="1" dirty="0" smtClean="0"/>
              <a:t>汇率。</a:t>
            </a:r>
            <a:endParaRPr lang="zh-CN" altLang="en-US" b="1" dirty="0"/>
          </a:p>
        </p:txBody>
      </p:sp>
    </p:spTree>
    <p:extLst>
      <p:ext uri="{BB962C8B-B14F-4D97-AF65-F5344CB8AC3E}">
        <p14:creationId xmlns:p14="http://schemas.microsoft.com/office/powerpoint/2010/main" val="547647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25</a:t>
            </a:fld>
            <a:endParaRPr lang="zh-CN" altLang="en-US" dirty="0"/>
          </a:p>
        </p:txBody>
      </p:sp>
      <p:sp>
        <p:nvSpPr>
          <p:cNvPr id="3" name="矩形 2">
            <a:extLst>
              <a:ext uri="{FF2B5EF4-FFF2-40B4-BE49-F238E27FC236}">
                <a16:creationId xmlns="" xmlns:a16="http://schemas.microsoft.com/office/drawing/2014/main" id="{4034636C-E5DB-4CC8-B153-91C4E11660D7}"/>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a:solidFill>
                  <a:schemeClr val="bg1"/>
                </a:solidFill>
              </a:rPr>
              <a:t>国际</a:t>
            </a:r>
            <a:r>
              <a:rPr lang="zh-CN" altLang="en-US" sz="3000" b="1" dirty="0" smtClean="0">
                <a:solidFill>
                  <a:schemeClr val="bg1"/>
                </a:solidFill>
              </a:rPr>
              <a:t>收支平衡表</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a:extLst>
              <a:ext uri="{FF2B5EF4-FFF2-40B4-BE49-F238E27FC236}">
                <a16:creationId xmlns="" xmlns:a16="http://schemas.microsoft.com/office/drawing/2014/main" id="{092B5127-C2FA-470A-9167-8BAF6AEB3ACF}"/>
              </a:ext>
            </a:extLst>
          </p:cNvPr>
          <p:cNvSpPr txBox="1"/>
          <p:nvPr/>
        </p:nvSpPr>
        <p:spPr>
          <a:xfrm>
            <a:off x="1336091" y="1365676"/>
            <a:ext cx="3331002" cy="523220"/>
          </a:xfrm>
          <a:prstGeom prst="rect">
            <a:avLst/>
          </a:prstGeom>
          <a:noFill/>
        </p:spPr>
        <p:txBody>
          <a:bodyPr wrap="square" rtlCol="0">
            <a:spAutoFit/>
          </a:bodyPr>
          <a:lstStyle/>
          <a:p>
            <a:r>
              <a:rPr lang="en-US" altLang="zh-CN" sz="2800" b="1"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一</a:t>
            </a:r>
            <a:r>
              <a:rPr lang="en-US" altLang="zh-CN" sz="2800" b="1"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国际收支</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平衡表</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7F7F7CB3-4538-4130-AACC-11593E6232BB}"/>
              </a:ext>
            </a:extLst>
          </p:cNvPr>
          <p:cNvSpPr/>
          <p:nvPr/>
        </p:nvSpPr>
        <p:spPr>
          <a:xfrm>
            <a:off x="892310" y="2085143"/>
            <a:ext cx="4540303" cy="147732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zh-CN" altLang="en-US" sz="2000" b="1" kern="100" dirty="0">
                <a:latin typeface="微软雅黑" panose="020B0503020204020204" pitchFamily="34" charset="-122"/>
                <a:ea typeface="微软雅黑" panose="020B0503020204020204" pitchFamily="34" charset="-122"/>
                <a:cs typeface="Arial" panose="020B0604020202020204" pitchFamily="34" charset="0"/>
              </a:rPr>
              <a:t>记录了一定时期内常住单位与非常住单位之间的交易</a:t>
            </a:r>
            <a:r>
              <a:rPr lang="zh-CN" altLang="en-US" sz="2000" b="1" kern="100" dirty="0" smtClean="0">
                <a:latin typeface="微软雅黑" panose="020B0503020204020204" pitchFamily="34" charset="-122"/>
                <a:ea typeface="微软雅黑" panose="020B0503020204020204" pitchFamily="34" charset="-122"/>
                <a:cs typeface="Arial" panose="020B0604020202020204" pitchFamily="34" charset="0"/>
              </a:rPr>
              <a:t>，包括</a:t>
            </a:r>
            <a:r>
              <a:rPr lang="zh-CN" altLang="en-US" sz="2000" b="1" kern="100" dirty="0">
                <a:latin typeface="微软雅黑" panose="020B0503020204020204" pitchFamily="34" charset="-122"/>
                <a:ea typeface="微软雅黑" panose="020B0503020204020204" pitchFamily="34" charset="-122"/>
                <a:cs typeface="Arial" panose="020B0604020202020204" pitchFamily="34" charset="0"/>
              </a:rPr>
              <a:t>经常账户、资本账户和金融</a:t>
            </a:r>
            <a:r>
              <a:rPr lang="zh-CN" altLang="en-US" sz="2000" b="1" kern="100" dirty="0" smtClean="0">
                <a:latin typeface="微软雅黑" panose="020B0503020204020204" pitchFamily="34" charset="-122"/>
                <a:ea typeface="微软雅黑" panose="020B0503020204020204" pitchFamily="34" charset="-122"/>
                <a:cs typeface="Arial" panose="020B0604020202020204" pitchFamily="34" charset="0"/>
              </a:rPr>
              <a:t>账户。</a:t>
            </a:r>
            <a:endParaRPr lang="en-US" altLang="zh-CN" sz="2000" b="1" kern="1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6145"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9219" y="1018169"/>
            <a:ext cx="8779533" cy="11387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836" y="3649140"/>
            <a:ext cx="3570501" cy="2677876"/>
          </a:xfrm>
          <a:prstGeom prst="rect">
            <a:avLst/>
          </a:prstGeom>
        </p:spPr>
      </p:pic>
      <p:sp>
        <p:nvSpPr>
          <p:cNvPr id="11" name="圆角矩形 10"/>
          <p:cNvSpPr/>
          <p:nvPr/>
        </p:nvSpPr>
        <p:spPr>
          <a:xfrm>
            <a:off x="515938" y="1982481"/>
            <a:ext cx="5615921" cy="442600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9863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05AADF1-1299-4213-9122-4BCBAFB1D73A}"/>
              </a:ext>
            </a:extLst>
          </p:cNvPr>
          <p:cNvSpPr/>
          <p:nvPr/>
        </p:nvSpPr>
        <p:spPr>
          <a:xfrm>
            <a:off x="803970" y="323364"/>
            <a:ext cx="3647152" cy="1046440"/>
          </a:xfrm>
          <a:prstGeom prst="rect">
            <a:avLst/>
          </a:prstGeom>
        </p:spPr>
        <p:txBody>
          <a:bodyPr wrap="none">
            <a:spAutoFit/>
          </a:bodyPr>
          <a:lstStyle/>
          <a:p>
            <a:r>
              <a:rPr lang="zh-CN" altLang="en-US" sz="3000" b="1" dirty="0">
                <a:solidFill>
                  <a:schemeClr val="bg1"/>
                </a:solidFill>
              </a:rPr>
              <a:t>二、国际收支平衡表</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 xmlns:a16="http://schemas.microsoft.com/office/drawing/2014/main" id="{8EB4C37F-E512-4DF2-9AAE-7041845D8DCD}"/>
              </a:ext>
            </a:extLst>
          </p:cNvPr>
          <p:cNvSpPr>
            <a:spLocks noGrp="1"/>
          </p:cNvSpPr>
          <p:nvPr>
            <p:ph type="sldNum" sz="quarter" idx="4"/>
          </p:nvPr>
        </p:nvSpPr>
        <p:spPr/>
        <p:txBody>
          <a:bodyPr/>
          <a:lstStyle/>
          <a:p>
            <a:fld id="{089E6A1B-787B-48C2-89E0-46ED219FD4E0}" type="slidenum">
              <a:rPr lang="zh-CN" altLang="en-US" smtClean="0"/>
              <a:pPr/>
              <a:t>26</a:t>
            </a:fld>
            <a:endParaRPr lang="zh-CN" altLang="en-US" dirty="0"/>
          </a:p>
        </p:txBody>
      </p:sp>
      <p:grpSp>
        <p:nvGrpSpPr>
          <p:cNvPr id="291" name="组合 290">
            <a:extLst>
              <a:ext uri="{FF2B5EF4-FFF2-40B4-BE49-F238E27FC236}">
                <a16:creationId xmlns="" xmlns:a16="http://schemas.microsoft.com/office/drawing/2014/main" id="{68E968AA-5023-2342-9307-C70736CAC1F9}"/>
              </a:ext>
            </a:extLst>
          </p:cNvPr>
          <p:cNvGrpSpPr/>
          <p:nvPr/>
        </p:nvGrpSpPr>
        <p:grpSpPr>
          <a:xfrm>
            <a:off x="659954" y="2712219"/>
            <a:ext cx="6183117" cy="3383118"/>
            <a:chOff x="370450" y="1009829"/>
            <a:chExt cx="4447670" cy="2758618"/>
          </a:xfrm>
          <a:blipFill>
            <a:blip r:embed="rId2"/>
            <a:stretch>
              <a:fillRect/>
            </a:stretch>
          </a:blipFill>
        </p:grpSpPr>
        <p:grpSp>
          <p:nvGrpSpPr>
            <p:cNvPr id="292" name="组合 291">
              <a:extLst>
                <a:ext uri="{FF2B5EF4-FFF2-40B4-BE49-F238E27FC236}">
                  <a16:creationId xmlns="" xmlns:a16="http://schemas.microsoft.com/office/drawing/2014/main" id="{546EC7AE-904C-9C4E-A427-AF45255ABE73}"/>
                </a:ext>
              </a:extLst>
            </p:cNvPr>
            <p:cNvGrpSpPr/>
            <p:nvPr/>
          </p:nvGrpSpPr>
          <p:grpSpPr>
            <a:xfrm>
              <a:off x="370450" y="1009829"/>
              <a:ext cx="1184740" cy="1115607"/>
              <a:chOff x="535721" y="750886"/>
              <a:chExt cx="1804034" cy="1698764"/>
            </a:xfrm>
            <a:grpFill/>
          </p:grpSpPr>
          <p:sp>
            <p:nvSpPr>
              <p:cNvPr id="302" name="平行四边形 301">
                <a:extLst>
                  <a:ext uri="{FF2B5EF4-FFF2-40B4-BE49-F238E27FC236}">
                    <a16:creationId xmlns="" xmlns:a16="http://schemas.microsoft.com/office/drawing/2014/main" id="{C9C0B87C-9A75-BA44-AC83-55417D0F9050}"/>
                  </a:ext>
                </a:extLst>
              </p:cNvPr>
              <p:cNvSpPr/>
              <p:nvPr/>
            </p:nvSpPr>
            <p:spPr>
              <a:xfrm rot="16200000">
                <a:off x="1315540" y="1425435"/>
                <a:ext cx="1678101" cy="370329"/>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303" name="矩形 4">
                <a:extLst>
                  <a:ext uri="{FF2B5EF4-FFF2-40B4-BE49-F238E27FC236}">
                    <a16:creationId xmlns="" xmlns:a16="http://schemas.microsoft.com/office/drawing/2014/main" id="{4339DC42-4CB9-8E45-8FF8-DB86C52CA1DD}"/>
                  </a:ext>
                </a:extLst>
              </p:cNvPr>
              <p:cNvSpPr/>
              <p:nvPr/>
            </p:nvSpPr>
            <p:spPr>
              <a:xfrm>
                <a:off x="535721" y="750886"/>
                <a:ext cx="1804031" cy="452711"/>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dirty="0">
                  <a:blipFill>
                    <a:blip r:embed="rId2"/>
                    <a:stretch>
                      <a:fillRect/>
                    </a:stretch>
                  </a:blipFill>
                </a:endParaRPr>
              </a:p>
            </p:txBody>
          </p:sp>
        </p:grpSp>
        <p:grpSp>
          <p:nvGrpSpPr>
            <p:cNvPr id="293" name="组合 292">
              <a:extLst>
                <a:ext uri="{FF2B5EF4-FFF2-40B4-BE49-F238E27FC236}">
                  <a16:creationId xmlns="" xmlns:a16="http://schemas.microsoft.com/office/drawing/2014/main" id="{A278AA02-0E26-F149-93CA-C22FDB3766C9}"/>
                </a:ext>
              </a:extLst>
            </p:cNvPr>
            <p:cNvGrpSpPr/>
            <p:nvPr/>
          </p:nvGrpSpPr>
          <p:grpSpPr>
            <a:xfrm>
              <a:off x="1555188" y="1855274"/>
              <a:ext cx="1087645" cy="1102037"/>
              <a:chOff x="683568" y="771549"/>
              <a:chExt cx="1656186" cy="1678101"/>
            </a:xfrm>
            <a:grpFill/>
          </p:grpSpPr>
          <p:sp>
            <p:nvSpPr>
              <p:cNvPr id="300" name="平行四边形 299">
                <a:extLst>
                  <a:ext uri="{FF2B5EF4-FFF2-40B4-BE49-F238E27FC236}">
                    <a16:creationId xmlns="" xmlns:a16="http://schemas.microsoft.com/office/drawing/2014/main" id="{BD69877B-FB23-9442-8399-658E8443FCC1}"/>
                  </a:ext>
                </a:extLst>
              </p:cNvPr>
              <p:cNvSpPr/>
              <p:nvPr/>
            </p:nvSpPr>
            <p:spPr>
              <a:xfrm rot="16200000">
                <a:off x="1315539" y="1425435"/>
                <a:ext cx="1678101" cy="370329"/>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301" name="矩形 4">
                <a:extLst>
                  <a:ext uri="{FF2B5EF4-FFF2-40B4-BE49-F238E27FC236}">
                    <a16:creationId xmlns="" xmlns:a16="http://schemas.microsoft.com/office/drawing/2014/main" id="{6AF7580D-76B4-304A-A863-299D31ED295C}"/>
                  </a:ext>
                </a:extLst>
              </p:cNvPr>
              <p:cNvSpPr/>
              <p:nvPr/>
            </p:nvSpPr>
            <p:spPr>
              <a:xfrm>
                <a:off x="683568" y="771550"/>
                <a:ext cx="1656184" cy="432047"/>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grpSp>
          <p:nvGrpSpPr>
            <p:cNvPr id="294" name="组合 293">
              <a:extLst>
                <a:ext uri="{FF2B5EF4-FFF2-40B4-BE49-F238E27FC236}">
                  <a16:creationId xmlns="" xmlns:a16="http://schemas.microsoft.com/office/drawing/2014/main" id="{3FB2C5B4-35F9-2F47-BAB0-8CFD8975BBFF}"/>
                </a:ext>
              </a:extLst>
            </p:cNvPr>
            <p:cNvGrpSpPr/>
            <p:nvPr/>
          </p:nvGrpSpPr>
          <p:grpSpPr>
            <a:xfrm>
              <a:off x="2642832" y="2666410"/>
              <a:ext cx="1087645" cy="1102037"/>
              <a:chOff x="683568" y="771549"/>
              <a:chExt cx="1656185" cy="1678101"/>
            </a:xfrm>
            <a:grpFill/>
          </p:grpSpPr>
          <p:sp>
            <p:nvSpPr>
              <p:cNvPr id="298" name="平行四边形 297">
                <a:extLst>
                  <a:ext uri="{FF2B5EF4-FFF2-40B4-BE49-F238E27FC236}">
                    <a16:creationId xmlns="" xmlns:a16="http://schemas.microsoft.com/office/drawing/2014/main" id="{3845A826-02A9-6742-BC95-6315790481E1}"/>
                  </a:ext>
                </a:extLst>
              </p:cNvPr>
              <p:cNvSpPr/>
              <p:nvPr/>
            </p:nvSpPr>
            <p:spPr>
              <a:xfrm rot="16200000">
                <a:off x="1315538" y="1425436"/>
                <a:ext cx="1678101" cy="370328"/>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299" name="矩形 4">
                <a:extLst>
                  <a:ext uri="{FF2B5EF4-FFF2-40B4-BE49-F238E27FC236}">
                    <a16:creationId xmlns="" xmlns:a16="http://schemas.microsoft.com/office/drawing/2014/main" id="{D5A7483C-313C-F545-B6F3-3E790EF7DF4F}"/>
                  </a:ext>
                </a:extLst>
              </p:cNvPr>
              <p:cNvSpPr/>
              <p:nvPr/>
            </p:nvSpPr>
            <p:spPr>
              <a:xfrm>
                <a:off x="683568" y="771550"/>
                <a:ext cx="1656184" cy="432047"/>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sp>
          <p:nvSpPr>
            <p:cNvPr id="297" name="矩形 4">
              <a:extLst>
                <a:ext uri="{FF2B5EF4-FFF2-40B4-BE49-F238E27FC236}">
                  <a16:creationId xmlns="" xmlns:a16="http://schemas.microsoft.com/office/drawing/2014/main" id="{7921073C-7155-8540-80C1-C899C701A802}"/>
                </a:ext>
              </a:extLst>
            </p:cNvPr>
            <p:cNvSpPr/>
            <p:nvPr/>
          </p:nvSpPr>
          <p:spPr>
            <a:xfrm>
              <a:off x="3730476" y="3483773"/>
              <a:ext cx="1087644" cy="283732"/>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sp>
        <p:nvSpPr>
          <p:cNvPr id="5" name="文本框 4">
            <a:extLst>
              <a:ext uri="{FF2B5EF4-FFF2-40B4-BE49-F238E27FC236}">
                <a16:creationId xmlns="" xmlns:a16="http://schemas.microsoft.com/office/drawing/2014/main" id="{6D806755-31B4-ED42-B9ED-D997AB074141}"/>
              </a:ext>
            </a:extLst>
          </p:cNvPr>
          <p:cNvSpPr txBox="1"/>
          <p:nvPr/>
        </p:nvSpPr>
        <p:spPr>
          <a:xfrm>
            <a:off x="722273" y="1314696"/>
            <a:ext cx="4501909" cy="523220"/>
          </a:xfrm>
          <a:prstGeom prst="rect">
            <a:avLst/>
          </a:prstGeom>
          <a:noFill/>
        </p:spPr>
        <p:txBody>
          <a:bodyPr wrap="square" rtlCol="0">
            <a:spAutoFit/>
          </a:bodyPr>
          <a:lstStyle/>
          <a:p>
            <a:r>
              <a:rPr kumimoji="1" lang="zh-CN" altLang="en-US" sz="2800" b="1" dirty="0">
                <a:solidFill>
                  <a:schemeClr val="accent5">
                    <a:lumMod val="75000"/>
                  </a:schemeClr>
                </a:solidFill>
                <a:latin typeface="+mn-ea"/>
              </a:rPr>
              <a:t>（二）中国国际收支平衡表</a:t>
            </a:r>
            <a:endParaRPr kumimoji="1" lang="zh-CN" altLang="en-US" sz="2800" b="1" dirty="0">
              <a:solidFill>
                <a:schemeClr val="accent5">
                  <a:lumMod val="75000"/>
                </a:schemeClr>
              </a:solidFill>
              <a:latin typeface="+mn-ea"/>
            </a:endParaRPr>
          </a:p>
        </p:txBody>
      </p:sp>
      <p:sp>
        <p:nvSpPr>
          <p:cNvPr id="307" name="文本框 306">
            <a:extLst>
              <a:ext uri="{FF2B5EF4-FFF2-40B4-BE49-F238E27FC236}">
                <a16:creationId xmlns="" xmlns:a16="http://schemas.microsoft.com/office/drawing/2014/main" id="{542ECEEA-D549-2B47-A021-68018F7D59C7}"/>
              </a:ext>
            </a:extLst>
          </p:cNvPr>
          <p:cNvSpPr txBox="1"/>
          <p:nvPr/>
        </p:nvSpPr>
        <p:spPr>
          <a:xfrm>
            <a:off x="948849" y="2181175"/>
            <a:ext cx="2423905" cy="461665"/>
          </a:xfrm>
          <a:prstGeom prst="rect">
            <a:avLst/>
          </a:prstGeom>
          <a:noFill/>
        </p:spPr>
        <p:txBody>
          <a:bodyPr wrap="square" rtlCol="0">
            <a:spAutoFit/>
          </a:bodyPr>
          <a:lstStyle/>
          <a:p>
            <a:r>
              <a:rPr kumimoji="1" lang="en-US" altLang="zh-CN" sz="2400" b="1" dirty="0" smtClean="0">
                <a:latin typeface="Heiti SC Medium" pitchFamily="2" charset="-128"/>
                <a:ea typeface="Heiti SC Medium" pitchFamily="2" charset="-128"/>
              </a:rPr>
              <a:t>2015</a:t>
            </a:r>
            <a:r>
              <a:rPr kumimoji="1" lang="zh-CN" altLang="en-US" sz="2400" b="1" dirty="0" smtClean="0">
                <a:latin typeface="Heiti SC Medium" pitchFamily="2" charset="-128"/>
                <a:ea typeface="Heiti SC Medium" pitchFamily="2" charset="-128"/>
              </a:rPr>
              <a:t>年</a:t>
            </a:r>
            <a:endParaRPr kumimoji="1" lang="zh-CN" altLang="en-US" sz="2400" b="1" dirty="0">
              <a:latin typeface="Heiti SC Medium" pitchFamily="2" charset="-128"/>
              <a:ea typeface="Heiti SC Medium" pitchFamily="2" charset="-128"/>
            </a:endParaRPr>
          </a:p>
        </p:txBody>
      </p:sp>
      <p:sp>
        <p:nvSpPr>
          <p:cNvPr id="308" name="文本框 307">
            <a:extLst>
              <a:ext uri="{FF2B5EF4-FFF2-40B4-BE49-F238E27FC236}">
                <a16:creationId xmlns="" xmlns:a16="http://schemas.microsoft.com/office/drawing/2014/main" id="{426A2F9E-BC65-B643-AEC9-75DAF62CFAC5}"/>
              </a:ext>
            </a:extLst>
          </p:cNvPr>
          <p:cNvSpPr txBox="1"/>
          <p:nvPr/>
        </p:nvSpPr>
        <p:spPr>
          <a:xfrm>
            <a:off x="3867337" y="4289885"/>
            <a:ext cx="1434740" cy="461665"/>
          </a:xfrm>
          <a:prstGeom prst="rect">
            <a:avLst/>
          </a:prstGeom>
          <a:noFill/>
        </p:spPr>
        <p:txBody>
          <a:bodyPr wrap="square" rtlCol="0">
            <a:spAutoFit/>
          </a:bodyPr>
          <a:lstStyle/>
          <a:p>
            <a:r>
              <a:rPr kumimoji="1" lang="en-US" altLang="zh-CN" sz="2400" b="1" dirty="0" smtClean="0">
                <a:latin typeface="Heiti SC Medium" pitchFamily="2" charset="-128"/>
                <a:ea typeface="Heiti SC Medium" pitchFamily="2" charset="-128"/>
              </a:rPr>
              <a:t>1996</a:t>
            </a:r>
            <a:endParaRPr kumimoji="1" lang="zh-CN" altLang="en-US" sz="2400" b="1" dirty="0">
              <a:latin typeface="Heiti SC Medium" pitchFamily="2" charset="-128"/>
              <a:ea typeface="Heiti SC Medium" pitchFamily="2" charset="-128"/>
            </a:endParaRPr>
          </a:p>
        </p:txBody>
      </p:sp>
      <p:sp>
        <p:nvSpPr>
          <p:cNvPr id="309" name="文本框 308">
            <a:extLst>
              <a:ext uri="{FF2B5EF4-FFF2-40B4-BE49-F238E27FC236}">
                <a16:creationId xmlns="" xmlns:a16="http://schemas.microsoft.com/office/drawing/2014/main" id="{E1AEAB06-0A58-7A4A-86AF-4578DF7A6545}"/>
              </a:ext>
            </a:extLst>
          </p:cNvPr>
          <p:cNvSpPr txBox="1"/>
          <p:nvPr/>
        </p:nvSpPr>
        <p:spPr>
          <a:xfrm>
            <a:off x="5302076" y="5292285"/>
            <a:ext cx="1505594" cy="461665"/>
          </a:xfrm>
          <a:prstGeom prst="rect">
            <a:avLst/>
          </a:prstGeom>
          <a:noFill/>
        </p:spPr>
        <p:txBody>
          <a:bodyPr wrap="square" rtlCol="0">
            <a:spAutoFit/>
          </a:bodyPr>
          <a:lstStyle/>
          <a:p>
            <a:r>
              <a:rPr kumimoji="1" lang="en-US" altLang="zh-CN" sz="2400" b="1" dirty="0" smtClean="0">
                <a:latin typeface="Heiti SC Medium" pitchFamily="2" charset="-128"/>
                <a:ea typeface="Heiti SC Medium" pitchFamily="2" charset="-128"/>
              </a:rPr>
              <a:t>1981</a:t>
            </a:r>
            <a:r>
              <a:rPr kumimoji="1" lang="zh-CN" altLang="en-US" sz="2400" b="1" dirty="0" smtClean="0">
                <a:latin typeface="Heiti SC Medium" pitchFamily="2" charset="-128"/>
                <a:ea typeface="Heiti SC Medium" pitchFamily="2" charset="-128"/>
              </a:rPr>
              <a:t>年</a:t>
            </a:r>
            <a:endParaRPr kumimoji="1" lang="zh-CN" altLang="en-US" sz="2400" b="1" dirty="0">
              <a:latin typeface="Heiti SC Medium" pitchFamily="2" charset="-128"/>
              <a:ea typeface="Heiti SC Medium" pitchFamily="2" charset="-128"/>
            </a:endParaRPr>
          </a:p>
        </p:txBody>
      </p:sp>
      <p:cxnSp>
        <p:nvCxnSpPr>
          <p:cNvPr id="310" name="直接箭头连接符 38">
            <a:extLst>
              <a:ext uri="{FF2B5EF4-FFF2-40B4-BE49-F238E27FC236}">
                <a16:creationId xmlns="" xmlns:a16="http://schemas.microsoft.com/office/drawing/2014/main" id="{2985BBE4-7B30-114A-8C42-272AAEA17B6B}"/>
              </a:ext>
            </a:extLst>
          </p:cNvPr>
          <p:cNvCxnSpPr/>
          <p:nvPr/>
        </p:nvCxnSpPr>
        <p:spPr>
          <a:xfrm>
            <a:off x="2406186" y="2460750"/>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 xmlns:a16="http://schemas.microsoft.com/office/drawing/2014/main" id="{9105CD7C-9527-2B49-B334-174713764217}"/>
              </a:ext>
            </a:extLst>
          </p:cNvPr>
          <p:cNvSpPr/>
          <p:nvPr/>
        </p:nvSpPr>
        <p:spPr>
          <a:xfrm>
            <a:off x="4311429" y="2153622"/>
            <a:ext cx="4921313" cy="646331"/>
          </a:xfrm>
          <a:prstGeom prst="rect">
            <a:avLst/>
          </a:prstGeom>
        </p:spPr>
        <p:txBody>
          <a:bodyPr wrap="square">
            <a:spAutoFit/>
          </a:bodyPr>
          <a:lstStyle/>
          <a:p>
            <a:r>
              <a:rPr lang="zh-CN" altLang="en-US" dirty="0" smtClean="0">
                <a:latin typeface="SSJ-PK7482000dca4-Identity-H"/>
              </a:rPr>
              <a:t>根据</a:t>
            </a:r>
            <a:r>
              <a:rPr lang="en-US" altLang="zh-CN" dirty="0" smtClean="0">
                <a:latin typeface="SSJ-PK7482000dca4-Identity-H"/>
              </a:rPr>
              <a:t>《</a:t>
            </a:r>
            <a:r>
              <a:rPr lang="zh-CN" altLang="en-US" dirty="0">
                <a:latin typeface="SSJ-PK7482000dca4-Identity-H"/>
              </a:rPr>
              <a:t>国际收支和国际投资头寸手册</a:t>
            </a:r>
            <a:r>
              <a:rPr lang="en-US" altLang="zh-CN" dirty="0">
                <a:latin typeface="SSJ-PK7482000dca4-Identity-H"/>
              </a:rPr>
              <a:t>》</a:t>
            </a:r>
            <a:r>
              <a:rPr lang="zh-CN" altLang="en-US" dirty="0">
                <a:latin typeface="SSJ-PK7482000dca4-Identity-H"/>
              </a:rPr>
              <a:t>（第六版）编制和发布</a:t>
            </a:r>
            <a:endParaRPr lang="zh-CN" altLang="en-US" dirty="0"/>
          </a:p>
        </p:txBody>
      </p:sp>
      <p:cxnSp>
        <p:nvCxnSpPr>
          <p:cNvPr id="311" name="直接箭头连接符 38">
            <a:extLst>
              <a:ext uri="{FF2B5EF4-FFF2-40B4-BE49-F238E27FC236}">
                <a16:creationId xmlns="" xmlns:a16="http://schemas.microsoft.com/office/drawing/2014/main" id="{0EC096A7-BC84-254A-BE41-A062028810FA}"/>
              </a:ext>
            </a:extLst>
          </p:cNvPr>
          <p:cNvCxnSpPr/>
          <p:nvPr/>
        </p:nvCxnSpPr>
        <p:spPr>
          <a:xfrm>
            <a:off x="5042086" y="4554337"/>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 xmlns:a16="http://schemas.microsoft.com/office/drawing/2014/main" id="{DB8C58B4-05FC-3547-8061-9F31ACE0A073}"/>
              </a:ext>
            </a:extLst>
          </p:cNvPr>
          <p:cNvSpPr/>
          <p:nvPr/>
        </p:nvSpPr>
        <p:spPr>
          <a:xfrm>
            <a:off x="6807670" y="4231171"/>
            <a:ext cx="3863666" cy="646331"/>
          </a:xfrm>
          <a:prstGeom prst="rect">
            <a:avLst/>
          </a:prstGeom>
        </p:spPr>
        <p:txBody>
          <a:bodyPr wrap="square">
            <a:spAutoFit/>
          </a:bodyPr>
          <a:lstStyle/>
          <a:p>
            <a:r>
              <a:rPr lang="zh-CN" altLang="en-US" dirty="0" smtClean="0">
                <a:latin typeface="SSJ-PK7482000dca4-Identity-H"/>
              </a:rPr>
              <a:t>参照</a:t>
            </a:r>
            <a:r>
              <a:rPr lang="en-US" altLang="zh-CN" dirty="0" smtClean="0">
                <a:latin typeface="SSJ-PK7482000dca4-Identity-H"/>
              </a:rPr>
              <a:t>《</a:t>
            </a:r>
            <a:r>
              <a:rPr lang="zh-CN" altLang="en-US" dirty="0">
                <a:latin typeface="SSJ-PK7482000dca4-Identity-H"/>
              </a:rPr>
              <a:t>国际收支手册</a:t>
            </a:r>
            <a:r>
              <a:rPr lang="en-US" altLang="zh-CN" dirty="0">
                <a:latin typeface="SSJ-PK7482000dca4-Identity-H"/>
              </a:rPr>
              <a:t>》</a:t>
            </a:r>
            <a:r>
              <a:rPr lang="zh-CN" altLang="en-US" dirty="0">
                <a:latin typeface="SSJ-PK7482000dca4-Identity-H"/>
              </a:rPr>
              <a:t>（第五版）的口径和</a:t>
            </a:r>
            <a:r>
              <a:rPr lang="zh-CN" altLang="en-US" dirty="0" smtClean="0">
                <a:latin typeface="SSJ-PK7482000dca4-Identity-H"/>
              </a:rPr>
              <a:t>表式进行编织</a:t>
            </a:r>
            <a:r>
              <a:rPr lang="zh-CN" altLang="en-US" dirty="0">
                <a:latin typeface="SSJ-PK7482000dca4-Identity-H"/>
              </a:rPr>
              <a:t>和发布</a:t>
            </a:r>
            <a:endParaRPr lang="zh-CN" altLang="en-US" dirty="0"/>
          </a:p>
        </p:txBody>
      </p:sp>
      <p:sp>
        <p:nvSpPr>
          <p:cNvPr id="312" name="矩形 311">
            <a:extLst>
              <a:ext uri="{FF2B5EF4-FFF2-40B4-BE49-F238E27FC236}">
                <a16:creationId xmlns="" xmlns:a16="http://schemas.microsoft.com/office/drawing/2014/main" id="{A01FED70-7C73-164D-9402-696F3B97BEAC}"/>
              </a:ext>
            </a:extLst>
          </p:cNvPr>
          <p:cNvSpPr/>
          <p:nvPr/>
        </p:nvSpPr>
        <p:spPr>
          <a:xfrm>
            <a:off x="8208547" y="4980076"/>
            <a:ext cx="3165302" cy="1477328"/>
          </a:xfrm>
          <a:prstGeom prst="rect">
            <a:avLst/>
          </a:prstGeom>
        </p:spPr>
        <p:txBody>
          <a:bodyPr wrap="square">
            <a:spAutoFit/>
          </a:bodyPr>
          <a:lstStyle/>
          <a:p>
            <a:r>
              <a:rPr lang="zh-CN" altLang="en-US" dirty="0"/>
              <a:t>中国国际收支统计工作</a:t>
            </a:r>
            <a:r>
              <a:rPr lang="zh-CN" altLang="en-US" dirty="0" smtClean="0"/>
              <a:t>创建，</a:t>
            </a:r>
            <a:endParaRPr lang="en-US" altLang="zh-CN" dirty="0" smtClean="0"/>
          </a:p>
          <a:p>
            <a:r>
              <a:rPr lang="zh-CN" altLang="en-US" dirty="0">
                <a:latin typeface="SSJ-PK7482000dca4-Identity-H"/>
              </a:rPr>
              <a:t>参照</a:t>
            </a:r>
            <a:r>
              <a:rPr lang="en-US" altLang="zh-CN" dirty="0">
                <a:latin typeface="SSJ-PK7482000dca4-Identity-H"/>
              </a:rPr>
              <a:t>《</a:t>
            </a:r>
            <a:r>
              <a:rPr lang="zh-CN" altLang="en-US" dirty="0">
                <a:latin typeface="SSJ-PK7482000dca4-Identity-H"/>
              </a:rPr>
              <a:t>国际收支手册</a:t>
            </a:r>
            <a:r>
              <a:rPr lang="en-US" altLang="zh-CN" dirty="0">
                <a:latin typeface="SSJ-PK7482000dca4-Identity-H"/>
              </a:rPr>
              <a:t>》</a:t>
            </a:r>
            <a:r>
              <a:rPr lang="zh-CN" altLang="en-US" dirty="0">
                <a:latin typeface="SSJ-PK7482000dca4-Identity-H"/>
              </a:rPr>
              <a:t>（</a:t>
            </a:r>
            <a:r>
              <a:rPr lang="zh-CN" altLang="en-US" dirty="0" smtClean="0">
                <a:latin typeface="SSJ-PK7482000dca4-Identity-H"/>
              </a:rPr>
              <a:t>第四版</a:t>
            </a:r>
            <a:r>
              <a:rPr lang="zh-CN" altLang="en-US" dirty="0">
                <a:latin typeface="SSJ-PK7482000dca4-Identity-H"/>
              </a:rPr>
              <a:t>）的口径和表式进行编织和发布</a:t>
            </a:r>
            <a:endParaRPr lang="zh-CN" altLang="en-US" dirty="0"/>
          </a:p>
          <a:p>
            <a:endParaRPr lang="zh-CN" altLang="en-US" dirty="0"/>
          </a:p>
        </p:txBody>
      </p:sp>
      <p:cxnSp>
        <p:nvCxnSpPr>
          <p:cNvPr id="313" name="直接箭头连接符 38">
            <a:extLst>
              <a:ext uri="{FF2B5EF4-FFF2-40B4-BE49-F238E27FC236}">
                <a16:creationId xmlns="" xmlns:a16="http://schemas.microsoft.com/office/drawing/2014/main" id="{1E1FCE1C-0EDA-BD4B-8190-D2FA288A4278}"/>
              </a:ext>
            </a:extLst>
          </p:cNvPr>
          <p:cNvCxnSpPr/>
          <p:nvPr/>
        </p:nvCxnSpPr>
        <p:spPr>
          <a:xfrm>
            <a:off x="6622171" y="5625286"/>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 xmlns:a16="http://schemas.microsoft.com/office/drawing/2014/main" id="{00D0E980-158B-754C-814A-CFBC0A9DF81E}"/>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
        <p:nvSpPr>
          <p:cNvPr id="31" name="文本框 306">
            <a:extLst>
              <a:ext uri="{FF2B5EF4-FFF2-40B4-BE49-F238E27FC236}">
                <a16:creationId xmlns="" xmlns:a16="http://schemas.microsoft.com/office/drawing/2014/main" id="{542ECEEA-D549-2B47-A021-68018F7D59C7}"/>
              </a:ext>
            </a:extLst>
          </p:cNvPr>
          <p:cNvSpPr txBox="1"/>
          <p:nvPr/>
        </p:nvSpPr>
        <p:spPr>
          <a:xfrm>
            <a:off x="2385310" y="3244084"/>
            <a:ext cx="2423905" cy="461665"/>
          </a:xfrm>
          <a:prstGeom prst="rect">
            <a:avLst/>
          </a:prstGeom>
          <a:noFill/>
        </p:spPr>
        <p:txBody>
          <a:bodyPr wrap="square" rtlCol="0">
            <a:spAutoFit/>
          </a:bodyPr>
          <a:lstStyle/>
          <a:p>
            <a:r>
              <a:rPr kumimoji="1" lang="en-US" altLang="zh-CN" sz="2400" b="1" dirty="0" smtClean="0">
                <a:latin typeface="Heiti SC Medium" pitchFamily="2" charset="-128"/>
                <a:ea typeface="Heiti SC Medium" pitchFamily="2" charset="-128"/>
              </a:rPr>
              <a:t>2010</a:t>
            </a:r>
            <a:r>
              <a:rPr kumimoji="1" lang="zh-CN" altLang="en-US" sz="2400" b="1" dirty="0" smtClean="0">
                <a:latin typeface="Heiti SC Medium" pitchFamily="2" charset="-128"/>
                <a:ea typeface="Heiti SC Medium" pitchFamily="2" charset="-128"/>
              </a:rPr>
              <a:t>年</a:t>
            </a:r>
            <a:endParaRPr kumimoji="1" lang="zh-CN" altLang="en-US" sz="2400" b="1" dirty="0">
              <a:latin typeface="Heiti SC Medium" pitchFamily="2" charset="-128"/>
              <a:ea typeface="Heiti SC Medium" pitchFamily="2" charset="-128"/>
            </a:endParaRPr>
          </a:p>
        </p:txBody>
      </p:sp>
      <p:cxnSp>
        <p:nvCxnSpPr>
          <p:cNvPr id="32" name="直接箭头连接符 38">
            <a:extLst>
              <a:ext uri="{FF2B5EF4-FFF2-40B4-BE49-F238E27FC236}">
                <a16:creationId xmlns="" xmlns:a16="http://schemas.microsoft.com/office/drawing/2014/main" id="{2985BBE4-7B30-114A-8C42-272AAEA17B6B}"/>
              </a:ext>
            </a:extLst>
          </p:cNvPr>
          <p:cNvCxnSpPr/>
          <p:nvPr/>
        </p:nvCxnSpPr>
        <p:spPr>
          <a:xfrm>
            <a:off x="3842647" y="3523659"/>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 xmlns:a16="http://schemas.microsoft.com/office/drawing/2014/main" id="{9105CD7C-9527-2B49-B334-174713764217}"/>
              </a:ext>
            </a:extLst>
          </p:cNvPr>
          <p:cNvSpPr/>
          <p:nvPr/>
        </p:nvSpPr>
        <p:spPr>
          <a:xfrm>
            <a:off x="5747890" y="3216531"/>
            <a:ext cx="4921313" cy="923330"/>
          </a:xfrm>
          <a:prstGeom prst="rect">
            <a:avLst/>
          </a:prstGeom>
        </p:spPr>
        <p:txBody>
          <a:bodyPr wrap="square">
            <a:spAutoFit/>
          </a:bodyPr>
          <a:lstStyle/>
          <a:p>
            <a:r>
              <a:rPr lang="zh-CN" altLang="en-US" dirty="0">
                <a:latin typeface="SSJ-PK7482000dca4-Identity-H"/>
              </a:rPr>
              <a:t>国家外汇管理局按季度编制和公布 </a:t>
            </a:r>
            <a:r>
              <a:rPr lang="en-US" altLang="zh-CN" dirty="0">
                <a:latin typeface="SSJ-PK7482000dca4-Identity-H"/>
              </a:rPr>
              <a:t>1-3 </a:t>
            </a:r>
            <a:r>
              <a:rPr lang="zh-CN" altLang="en-US" dirty="0">
                <a:latin typeface="SSJ-PK7482000dca4-Identity-H"/>
              </a:rPr>
              <a:t>月、</a:t>
            </a:r>
            <a:r>
              <a:rPr lang="en-US" altLang="zh-CN" dirty="0">
                <a:latin typeface="SSJ-PK7482000dca4-Identity-H"/>
              </a:rPr>
              <a:t>4-6 </a:t>
            </a:r>
            <a:r>
              <a:rPr lang="zh-CN" altLang="en-US" dirty="0">
                <a:latin typeface="SSJ-PK7482000dca4-Identity-H"/>
              </a:rPr>
              <a:t>月、</a:t>
            </a:r>
            <a:r>
              <a:rPr lang="en-US" altLang="zh-CN" dirty="0">
                <a:latin typeface="SSJ-PK7482000dca4-Identity-H"/>
              </a:rPr>
              <a:t>7-9 </a:t>
            </a:r>
            <a:r>
              <a:rPr lang="zh-CN" altLang="en-US" dirty="0">
                <a:latin typeface="SSJ-PK7482000dca4-Identity-H"/>
              </a:rPr>
              <a:t>月和</a:t>
            </a:r>
            <a:r>
              <a:rPr lang="en-US" altLang="zh-CN" dirty="0">
                <a:latin typeface="SSJ-PK7482000dca4-Identity-H"/>
              </a:rPr>
              <a:t>10-12 </a:t>
            </a:r>
            <a:r>
              <a:rPr lang="zh-CN" altLang="en-US" dirty="0">
                <a:latin typeface="SSJ-PK7482000dca4-Identity-H"/>
              </a:rPr>
              <a:t>月 的</a:t>
            </a:r>
            <a:r>
              <a:rPr lang="zh-CN" altLang="en-US" b="1" dirty="0">
                <a:latin typeface="SSJ-PK7482000dca4-Identity-H"/>
              </a:rPr>
              <a:t>单季度国际收支平衡表，引入国际收支数据修正制度。</a:t>
            </a:r>
            <a:endParaRPr lang="zh-CN" altLang="en-US" b="1"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0" y="5713572"/>
            <a:ext cx="4982531" cy="761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75540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487" y="2390795"/>
            <a:ext cx="10162397" cy="724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4"/>
          </p:nvPr>
        </p:nvSpPr>
        <p:spPr/>
        <p:txBody>
          <a:bodyPr/>
          <a:lstStyle/>
          <a:p>
            <a:fld id="{089E6A1B-787B-48C2-89E0-46ED219FD4E0}" type="slidenum">
              <a:rPr lang="zh-CN" altLang="en-US" smtClean="0"/>
              <a:pPr/>
              <a:t>27</a:t>
            </a:fld>
            <a:endParaRPr lang="zh-CN" altLang="en-US" dirty="0"/>
          </a:p>
        </p:txBody>
      </p:sp>
      <p:sp>
        <p:nvSpPr>
          <p:cNvPr id="3" name="矩形 2">
            <a:extLst>
              <a:ext uri="{FF2B5EF4-FFF2-40B4-BE49-F238E27FC236}">
                <a16:creationId xmlns="" xmlns:a16="http://schemas.microsoft.com/office/drawing/2014/main" id="{4034636C-E5DB-4CC8-B153-91C4E11660D7}"/>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三、国际投资头寸表</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a:extLst>
              <a:ext uri="{FF2B5EF4-FFF2-40B4-BE49-F238E27FC236}">
                <a16:creationId xmlns="" xmlns:a16="http://schemas.microsoft.com/office/drawing/2014/main" id="{092B5127-C2FA-470A-9167-8BAF6AEB3ACF}"/>
              </a:ext>
            </a:extLst>
          </p:cNvPr>
          <p:cNvSpPr txBox="1"/>
          <p:nvPr/>
        </p:nvSpPr>
        <p:spPr>
          <a:xfrm>
            <a:off x="1412366" y="1512343"/>
            <a:ext cx="3331002" cy="523220"/>
          </a:xfrm>
          <a:prstGeom prst="rect">
            <a:avLst/>
          </a:prstGeom>
          <a:noFill/>
        </p:spPr>
        <p:txBody>
          <a:bodyPr wrap="square" rtlCol="0">
            <a:spAutoFit/>
          </a:bodyPr>
          <a:lstStyle/>
          <a:p>
            <a:r>
              <a:rPr lang="en-US" altLang="zh-CN" sz="2800" b="1"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一</a:t>
            </a:r>
            <a:r>
              <a:rPr lang="en-US" altLang="zh-CN" sz="2800" b="1"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国际投资头寸表</a:t>
            </a:r>
          </a:p>
        </p:txBody>
      </p:sp>
      <p:sp>
        <p:nvSpPr>
          <p:cNvPr id="6" name="矩形 5">
            <a:extLst>
              <a:ext uri="{FF2B5EF4-FFF2-40B4-BE49-F238E27FC236}">
                <a16:creationId xmlns="" xmlns:a16="http://schemas.microsoft.com/office/drawing/2014/main" id="{7F7F7CB3-4538-4130-AACC-11593E6232BB}"/>
              </a:ext>
            </a:extLst>
          </p:cNvPr>
          <p:cNvSpPr/>
          <p:nvPr/>
        </p:nvSpPr>
        <p:spPr>
          <a:xfrm>
            <a:off x="6534614" y="1938396"/>
            <a:ext cx="5434362" cy="2585323"/>
          </a:xfrm>
          <a:prstGeom prst="rect">
            <a:avLst/>
          </a:prstGeom>
          <a:ln w="28575">
            <a:noFill/>
          </a:ln>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pPr>
            <a:r>
              <a:rPr lang="zh-CN" altLang="en-US" b="1" kern="100" dirty="0">
                <a:latin typeface="微软雅黑" panose="020B0503020204020204" pitchFamily="34" charset="-122"/>
                <a:ea typeface="微软雅黑" panose="020B0503020204020204" pitchFamily="34" charset="-122"/>
                <a:cs typeface="Arial" panose="020B0604020202020204" pitchFamily="34" charset="0"/>
              </a:rPr>
              <a:t>国际投资头寸表</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a:t>
            </a:r>
            <a:r>
              <a:rPr lang="en-US" altLang="zh-CN" kern="100" dirty="0">
                <a:latin typeface="微软雅黑" panose="020B0503020204020204" pitchFamily="34" charset="-122"/>
                <a:ea typeface="微软雅黑" panose="020B0503020204020204" pitchFamily="34" charset="-122"/>
                <a:cs typeface="Arial" panose="020B0604020202020204" pitchFamily="34" charset="0"/>
              </a:rPr>
              <a:t>International Investment Position</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a:t>
            </a:r>
            <a:r>
              <a:rPr lang="en-US" altLang="zh-CN" kern="100" dirty="0">
                <a:latin typeface="微软雅黑" panose="020B0503020204020204" pitchFamily="34" charset="-122"/>
                <a:ea typeface="微软雅黑" panose="020B0503020204020204" pitchFamily="34" charset="-122"/>
                <a:cs typeface="Arial" panose="020B0604020202020204" pitchFamily="34" charset="0"/>
              </a:rPr>
              <a:t>IIP</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）是反映</a:t>
            </a:r>
            <a:r>
              <a:rPr lang="zh-CN" altLang="en-US" b="1" u="sng" kern="1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特定时点</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上（如年末）一个国家或地区对世界其他国家或地区的</a:t>
            </a:r>
            <a:r>
              <a:rPr lang="zh-CN" altLang="en-US" b="1" u="sng" kern="1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金融资产和负债存量（余额）</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的统计报表</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。表</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中对外金融资产和负债的差额就是净头寸，表明此国家或地区是对外净债权国还是净债务国。</a:t>
            </a:r>
            <a:endParaRPr lang="en-US" altLang="zh-CN"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a:xfrm>
            <a:off x="171180" y="6012723"/>
            <a:ext cx="12135970" cy="276999"/>
          </a:xfrm>
          <a:prstGeom prst="rect">
            <a:avLst/>
          </a:prstGeom>
        </p:spPr>
        <p:txBody>
          <a:bodyPr wrap="square">
            <a:spAutoFit/>
          </a:bodyPr>
          <a:lstStyle/>
          <a:p>
            <a:r>
              <a:rPr lang="zh-CN" altLang="zh-CN" sz="1200" dirty="0"/>
              <a:t>资料来源：</a:t>
            </a:r>
            <a:r>
              <a:rPr lang="en-US" altLang="zh-CN" sz="1200" dirty="0"/>
              <a:t>IMF. Balance of Payments and International Position Manual. Sixth Edition (BPM6), 2008</a:t>
            </a:r>
            <a:r>
              <a:rPr lang="zh-CN" altLang="zh-CN" sz="1200" dirty="0"/>
              <a:t>：</a:t>
            </a:r>
            <a:r>
              <a:rPr lang="en-US" altLang="zh-CN" sz="1200" dirty="0"/>
              <a:t>    table 2.1. </a:t>
            </a:r>
            <a:endParaRPr lang="zh-CN" altLang="zh-CN" sz="12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375" y="4266945"/>
            <a:ext cx="2590174" cy="1745778"/>
          </a:xfrm>
          <a:prstGeom prst="rect">
            <a:avLst/>
          </a:prstGeom>
        </p:spPr>
      </p:pic>
      <p:sp>
        <p:nvSpPr>
          <p:cNvPr id="11" name="圆角矩形 10"/>
          <p:cNvSpPr/>
          <p:nvPr/>
        </p:nvSpPr>
        <p:spPr>
          <a:xfrm>
            <a:off x="6133171" y="1687551"/>
            <a:ext cx="5999356" cy="460217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37699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05AADF1-1299-4213-9122-4BCBAFB1D73A}"/>
              </a:ext>
            </a:extLst>
          </p:cNvPr>
          <p:cNvSpPr/>
          <p:nvPr/>
        </p:nvSpPr>
        <p:spPr>
          <a:xfrm>
            <a:off x="803970" y="323364"/>
            <a:ext cx="3647152" cy="1046440"/>
          </a:xfrm>
          <a:prstGeom prst="rect">
            <a:avLst/>
          </a:prstGeom>
        </p:spPr>
        <p:txBody>
          <a:bodyPr wrap="none">
            <a:spAutoFit/>
          </a:bodyPr>
          <a:lstStyle/>
          <a:p>
            <a:r>
              <a:rPr lang="zh-CN" altLang="en-US" sz="3000" b="1" dirty="0">
                <a:solidFill>
                  <a:schemeClr val="bg1"/>
                </a:solidFill>
              </a:rPr>
              <a:t>二、国际投资头寸表</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 xmlns:a16="http://schemas.microsoft.com/office/drawing/2014/main" id="{8EB4C37F-E512-4DF2-9AAE-7041845D8DCD}"/>
              </a:ext>
            </a:extLst>
          </p:cNvPr>
          <p:cNvSpPr>
            <a:spLocks noGrp="1"/>
          </p:cNvSpPr>
          <p:nvPr>
            <p:ph type="sldNum" sz="quarter" idx="4"/>
          </p:nvPr>
        </p:nvSpPr>
        <p:spPr/>
        <p:txBody>
          <a:bodyPr/>
          <a:lstStyle/>
          <a:p>
            <a:fld id="{089E6A1B-787B-48C2-89E0-46ED219FD4E0}" type="slidenum">
              <a:rPr lang="zh-CN" altLang="en-US" smtClean="0"/>
              <a:pPr/>
              <a:t>28</a:t>
            </a:fld>
            <a:endParaRPr lang="zh-CN" altLang="en-US" dirty="0"/>
          </a:p>
        </p:txBody>
      </p:sp>
      <p:grpSp>
        <p:nvGrpSpPr>
          <p:cNvPr id="291" name="组合 290">
            <a:extLst>
              <a:ext uri="{FF2B5EF4-FFF2-40B4-BE49-F238E27FC236}">
                <a16:creationId xmlns="" xmlns:a16="http://schemas.microsoft.com/office/drawing/2014/main" id="{68E968AA-5023-2342-9307-C70736CAC1F9}"/>
              </a:ext>
            </a:extLst>
          </p:cNvPr>
          <p:cNvGrpSpPr/>
          <p:nvPr/>
        </p:nvGrpSpPr>
        <p:grpSpPr>
          <a:xfrm>
            <a:off x="659954" y="2712219"/>
            <a:ext cx="6183117" cy="3383118"/>
            <a:chOff x="370450" y="1009829"/>
            <a:chExt cx="4447670" cy="2758618"/>
          </a:xfrm>
          <a:solidFill>
            <a:srgbClr val="92D050"/>
          </a:solidFill>
        </p:grpSpPr>
        <p:grpSp>
          <p:nvGrpSpPr>
            <p:cNvPr id="292" name="组合 291">
              <a:extLst>
                <a:ext uri="{FF2B5EF4-FFF2-40B4-BE49-F238E27FC236}">
                  <a16:creationId xmlns="" xmlns:a16="http://schemas.microsoft.com/office/drawing/2014/main" id="{546EC7AE-904C-9C4E-A427-AF45255ABE73}"/>
                </a:ext>
              </a:extLst>
            </p:cNvPr>
            <p:cNvGrpSpPr/>
            <p:nvPr/>
          </p:nvGrpSpPr>
          <p:grpSpPr>
            <a:xfrm>
              <a:off x="370450" y="1009829"/>
              <a:ext cx="1184740" cy="1115607"/>
              <a:chOff x="535721" y="750886"/>
              <a:chExt cx="1804034" cy="1698764"/>
            </a:xfrm>
            <a:grpFill/>
          </p:grpSpPr>
          <p:sp>
            <p:nvSpPr>
              <p:cNvPr id="302" name="平行四边形 301">
                <a:extLst>
                  <a:ext uri="{FF2B5EF4-FFF2-40B4-BE49-F238E27FC236}">
                    <a16:creationId xmlns="" xmlns:a16="http://schemas.microsoft.com/office/drawing/2014/main" id="{C9C0B87C-9A75-BA44-AC83-55417D0F9050}"/>
                  </a:ext>
                </a:extLst>
              </p:cNvPr>
              <p:cNvSpPr/>
              <p:nvPr/>
            </p:nvSpPr>
            <p:spPr>
              <a:xfrm rot="16200000">
                <a:off x="1315540" y="1425435"/>
                <a:ext cx="1678101" cy="370329"/>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303" name="矩形 4">
                <a:extLst>
                  <a:ext uri="{FF2B5EF4-FFF2-40B4-BE49-F238E27FC236}">
                    <a16:creationId xmlns="" xmlns:a16="http://schemas.microsoft.com/office/drawing/2014/main" id="{4339DC42-4CB9-8E45-8FF8-DB86C52CA1DD}"/>
                  </a:ext>
                </a:extLst>
              </p:cNvPr>
              <p:cNvSpPr/>
              <p:nvPr/>
            </p:nvSpPr>
            <p:spPr>
              <a:xfrm>
                <a:off x="535721" y="750886"/>
                <a:ext cx="1804031" cy="452711"/>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dirty="0">
                  <a:blipFill>
                    <a:blip r:embed="rId2"/>
                    <a:stretch>
                      <a:fillRect/>
                    </a:stretch>
                  </a:blipFill>
                </a:endParaRPr>
              </a:p>
            </p:txBody>
          </p:sp>
        </p:grpSp>
        <p:grpSp>
          <p:nvGrpSpPr>
            <p:cNvPr id="293" name="组合 292">
              <a:extLst>
                <a:ext uri="{FF2B5EF4-FFF2-40B4-BE49-F238E27FC236}">
                  <a16:creationId xmlns="" xmlns:a16="http://schemas.microsoft.com/office/drawing/2014/main" id="{A278AA02-0E26-F149-93CA-C22FDB3766C9}"/>
                </a:ext>
              </a:extLst>
            </p:cNvPr>
            <p:cNvGrpSpPr/>
            <p:nvPr/>
          </p:nvGrpSpPr>
          <p:grpSpPr>
            <a:xfrm>
              <a:off x="1555188" y="1855274"/>
              <a:ext cx="1087645" cy="1102037"/>
              <a:chOff x="683568" y="771549"/>
              <a:chExt cx="1656186" cy="1678101"/>
            </a:xfrm>
            <a:grpFill/>
          </p:grpSpPr>
          <p:sp>
            <p:nvSpPr>
              <p:cNvPr id="300" name="平行四边形 299">
                <a:extLst>
                  <a:ext uri="{FF2B5EF4-FFF2-40B4-BE49-F238E27FC236}">
                    <a16:creationId xmlns="" xmlns:a16="http://schemas.microsoft.com/office/drawing/2014/main" id="{BD69877B-FB23-9442-8399-658E8443FCC1}"/>
                  </a:ext>
                </a:extLst>
              </p:cNvPr>
              <p:cNvSpPr/>
              <p:nvPr/>
            </p:nvSpPr>
            <p:spPr>
              <a:xfrm rot="16200000">
                <a:off x="1315539" y="1425435"/>
                <a:ext cx="1678101" cy="370329"/>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301" name="矩形 4">
                <a:extLst>
                  <a:ext uri="{FF2B5EF4-FFF2-40B4-BE49-F238E27FC236}">
                    <a16:creationId xmlns="" xmlns:a16="http://schemas.microsoft.com/office/drawing/2014/main" id="{6AF7580D-76B4-304A-A863-299D31ED295C}"/>
                  </a:ext>
                </a:extLst>
              </p:cNvPr>
              <p:cNvSpPr/>
              <p:nvPr/>
            </p:nvSpPr>
            <p:spPr>
              <a:xfrm>
                <a:off x="683568" y="771550"/>
                <a:ext cx="1656184" cy="432047"/>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grpSp>
          <p:nvGrpSpPr>
            <p:cNvPr id="294" name="组合 293">
              <a:extLst>
                <a:ext uri="{FF2B5EF4-FFF2-40B4-BE49-F238E27FC236}">
                  <a16:creationId xmlns="" xmlns:a16="http://schemas.microsoft.com/office/drawing/2014/main" id="{3FB2C5B4-35F9-2F47-BAB0-8CFD8975BBFF}"/>
                </a:ext>
              </a:extLst>
            </p:cNvPr>
            <p:cNvGrpSpPr/>
            <p:nvPr/>
          </p:nvGrpSpPr>
          <p:grpSpPr>
            <a:xfrm>
              <a:off x="2642832" y="2666410"/>
              <a:ext cx="1087645" cy="1102037"/>
              <a:chOff x="683568" y="771549"/>
              <a:chExt cx="1656185" cy="1678101"/>
            </a:xfrm>
            <a:grpFill/>
          </p:grpSpPr>
          <p:sp>
            <p:nvSpPr>
              <p:cNvPr id="298" name="平行四边形 297">
                <a:extLst>
                  <a:ext uri="{FF2B5EF4-FFF2-40B4-BE49-F238E27FC236}">
                    <a16:creationId xmlns="" xmlns:a16="http://schemas.microsoft.com/office/drawing/2014/main" id="{3845A826-02A9-6742-BC95-6315790481E1}"/>
                  </a:ext>
                </a:extLst>
              </p:cNvPr>
              <p:cNvSpPr/>
              <p:nvPr/>
            </p:nvSpPr>
            <p:spPr>
              <a:xfrm rot="16200000">
                <a:off x="1315538" y="1425436"/>
                <a:ext cx="1678101" cy="370328"/>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299" name="矩形 4">
                <a:extLst>
                  <a:ext uri="{FF2B5EF4-FFF2-40B4-BE49-F238E27FC236}">
                    <a16:creationId xmlns="" xmlns:a16="http://schemas.microsoft.com/office/drawing/2014/main" id="{D5A7483C-313C-F545-B6F3-3E790EF7DF4F}"/>
                  </a:ext>
                </a:extLst>
              </p:cNvPr>
              <p:cNvSpPr/>
              <p:nvPr/>
            </p:nvSpPr>
            <p:spPr>
              <a:xfrm>
                <a:off x="683568" y="771550"/>
                <a:ext cx="1656184" cy="432047"/>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sp>
          <p:nvSpPr>
            <p:cNvPr id="297" name="矩形 4">
              <a:extLst>
                <a:ext uri="{FF2B5EF4-FFF2-40B4-BE49-F238E27FC236}">
                  <a16:creationId xmlns="" xmlns:a16="http://schemas.microsoft.com/office/drawing/2014/main" id="{7921073C-7155-8540-80C1-C899C701A802}"/>
                </a:ext>
              </a:extLst>
            </p:cNvPr>
            <p:cNvSpPr/>
            <p:nvPr/>
          </p:nvSpPr>
          <p:spPr>
            <a:xfrm>
              <a:off x="3730476" y="3483773"/>
              <a:ext cx="1087644" cy="283732"/>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sp>
        <p:nvSpPr>
          <p:cNvPr id="5" name="文本框 4">
            <a:extLst>
              <a:ext uri="{FF2B5EF4-FFF2-40B4-BE49-F238E27FC236}">
                <a16:creationId xmlns="" xmlns:a16="http://schemas.microsoft.com/office/drawing/2014/main" id="{6D806755-31B4-ED42-B9ED-D997AB074141}"/>
              </a:ext>
            </a:extLst>
          </p:cNvPr>
          <p:cNvSpPr txBox="1"/>
          <p:nvPr/>
        </p:nvSpPr>
        <p:spPr>
          <a:xfrm>
            <a:off x="722273" y="1314696"/>
            <a:ext cx="4501909" cy="523220"/>
          </a:xfrm>
          <a:prstGeom prst="rect">
            <a:avLst/>
          </a:prstGeom>
          <a:noFill/>
        </p:spPr>
        <p:txBody>
          <a:bodyPr wrap="square" rtlCol="0">
            <a:spAutoFit/>
          </a:bodyPr>
          <a:lstStyle/>
          <a:p>
            <a:r>
              <a:rPr kumimoji="1" lang="zh-CN" altLang="en-US" sz="2800" b="1" dirty="0">
                <a:solidFill>
                  <a:schemeClr val="accent5">
                    <a:lumMod val="50000"/>
                  </a:schemeClr>
                </a:solidFill>
                <a:latin typeface="+mn-ea"/>
              </a:rPr>
              <a:t>（二）中国国际投资头寸表</a:t>
            </a:r>
          </a:p>
        </p:txBody>
      </p:sp>
      <p:sp>
        <p:nvSpPr>
          <p:cNvPr id="307" name="文本框 306">
            <a:extLst>
              <a:ext uri="{FF2B5EF4-FFF2-40B4-BE49-F238E27FC236}">
                <a16:creationId xmlns="" xmlns:a16="http://schemas.microsoft.com/office/drawing/2014/main" id="{542ECEEA-D549-2B47-A021-68018F7D59C7}"/>
              </a:ext>
            </a:extLst>
          </p:cNvPr>
          <p:cNvSpPr txBox="1"/>
          <p:nvPr/>
        </p:nvSpPr>
        <p:spPr>
          <a:xfrm>
            <a:off x="948849" y="2181175"/>
            <a:ext cx="2423905" cy="461665"/>
          </a:xfrm>
          <a:prstGeom prst="rect">
            <a:avLst/>
          </a:prstGeom>
          <a:noFill/>
        </p:spPr>
        <p:txBody>
          <a:bodyPr wrap="square" rtlCol="0">
            <a:spAutoFit/>
          </a:bodyPr>
          <a:lstStyle/>
          <a:p>
            <a:r>
              <a:rPr kumimoji="1" lang="zh-CN" altLang="en-US" sz="2400" b="1" dirty="0" smtClean="0">
                <a:latin typeface="Heiti SC Medium" pitchFamily="2" charset="-128"/>
                <a:ea typeface="Heiti SC Medium" pitchFamily="2" charset="-128"/>
              </a:rPr>
              <a:t>目前</a:t>
            </a:r>
            <a:endParaRPr kumimoji="1" lang="zh-CN" altLang="en-US" sz="2400" b="1" dirty="0">
              <a:latin typeface="Heiti SC Medium" pitchFamily="2" charset="-128"/>
              <a:ea typeface="Heiti SC Medium" pitchFamily="2" charset="-128"/>
            </a:endParaRPr>
          </a:p>
        </p:txBody>
      </p:sp>
      <p:sp>
        <p:nvSpPr>
          <p:cNvPr id="308" name="文本框 307">
            <a:extLst>
              <a:ext uri="{FF2B5EF4-FFF2-40B4-BE49-F238E27FC236}">
                <a16:creationId xmlns="" xmlns:a16="http://schemas.microsoft.com/office/drawing/2014/main" id="{426A2F9E-BC65-B643-AEC9-75DAF62CFAC5}"/>
              </a:ext>
            </a:extLst>
          </p:cNvPr>
          <p:cNvSpPr txBox="1"/>
          <p:nvPr/>
        </p:nvSpPr>
        <p:spPr>
          <a:xfrm>
            <a:off x="3819002" y="4289885"/>
            <a:ext cx="1434740" cy="461665"/>
          </a:xfrm>
          <a:prstGeom prst="rect">
            <a:avLst/>
          </a:prstGeom>
          <a:noFill/>
        </p:spPr>
        <p:txBody>
          <a:bodyPr wrap="square" rtlCol="0">
            <a:spAutoFit/>
          </a:bodyPr>
          <a:lstStyle/>
          <a:p>
            <a:r>
              <a:rPr kumimoji="1" lang="en-US" altLang="zh-CN" sz="2400" b="1" dirty="0" smtClean="0">
                <a:latin typeface="Heiti SC Medium" pitchFamily="2" charset="-128"/>
                <a:ea typeface="Heiti SC Medium" pitchFamily="2" charset="-128"/>
              </a:rPr>
              <a:t>2006.6.25</a:t>
            </a:r>
            <a:endParaRPr kumimoji="1" lang="zh-CN" altLang="en-US" sz="2400" b="1" dirty="0">
              <a:latin typeface="Heiti SC Medium" pitchFamily="2" charset="-128"/>
              <a:ea typeface="Heiti SC Medium" pitchFamily="2" charset="-128"/>
            </a:endParaRPr>
          </a:p>
        </p:txBody>
      </p:sp>
      <p:sp>
        <p:nvSpPr>
          <p:cNvPr id="309" name="文本框 308">
            <a:extLst>
              <a:ext uri="{FF2B5EF4-FFF2-40B4-BE49-F238E27FC236}">
                <a16:creationId xmlns="" xmlns:a16="http://schemas.microsoft.com/office/drawing/2014/main" id="{E1AEAB06-0A58-7A4A-86AF-4578DF7A6545}"/>
              </a:ext>
            </a:extLst>
          </p:cNvPr>
          <p:cNvSpPr txBox="1"/>
          <p:nvPr/>
        </p:nvSpPr>
        <p:spPr>
          <a:xfrm>
            <a:off x="5302076" y="5292285"/>
            <a:ext cx="1505594" cy="461665"/>
          </a:xfrm>
          <a:prstGeom prst="rect">
            <a:avLst/>
          </a:prstGeom>
          <a:noFill/>
        </p:spPr>
        <p:txBody>
          <a:bodyPr wrap="square" rtlCol="0">
            <a:spAutoFit/>
          </a:bodyPr>
          <a:lstStyle/>
          <a:p>
            <a:r>
              <a:rPr kumimoji="1" lang="en-US" altLang="zh-CN" sz="2400" b="1" dirty="0" smtClean="0">
                <a:latin typeface="Heiti SC Medium" pitchFamily="2" charset="-128"/>
                <a:ea typeface="Heiti SC Medium" pitchFamily="2" charset="-128"/>
              </a:rPr>
              <a:t>2000</a:t>
            </a:r>
            <a:r>
              <a:rPr kumimoji="1" lang="zh-CN" altLang="en-US" sz="2400" b="1" dirty="0" smtClean="0">
                <a:latin typeface="Heiti SC Medium" pitchFamily="2" charset="-128"/>
                <a:ea typeface="Heiti SC Medium" pitchFamily="2" charset="-128"/>
              </a:rPr>
              <a:t>年</a:t>
            </a:r>
            <a:endParaRPr kumimoji="1" lang="zh-CN" altLang="en-US" sz="2400" b="1" dirty="0">
              <a:latin typeface="Heiti SC Medium" pitchFamily="2" charset="-128"/>
              <a:ea typeface="Heiti SC Medium" pitchFamily="2" charset="-128"/>
            </a:endParaRPr>
          </a:p>
        </p:txBody>
      </p:sp>
      <p:cxnSp>
        <p:nvCxnSpPr>
          <p:cNvPr id="310" name="直接箭头连接符 38">
            <a:extLst>
              <a:ext uri="{FF2B5EF4-FFF2-40B4-BE49-F238E27FC236}">
                <a16:creationId xmlns="" xmlns:a16="http://schemas.microsoft.com/office/drawing/2014/main" id="{2985BBE4-7B30-114A-8C42-272AAEA17B6B}"/>
              </a:ext>
            </a:extLst>
          </p:cNvPr>
          <p:cNvCxnSpPr/>
          <p:nvPr/>
        </p:nvCxnSpPr>
        <p:spPr>
          <a:xfrm>
            <a:off x="2406186" y="2460750"/>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 xmlns:a16="http://schemas.microsoft.com/office/drawing/2014/main" id="{9105CD7C-9527-2B49-B334-174713764217}"/>
              </a:ext>
            </a:extLst>
          </p:cNvPr>
          <p:cNvSpPr/>
          <p:nvPr/>
        </p:nvSpPr>
        <p:spPr>
          <a:xfrm>
            <a:off x="4382413" y="1999085"/>
            <a:ext cx="5628921" cy="646331"/>
          </a:xfrm>
          <a:prstGeom prst="rect">
            <a:avLst/>
          </a:prstGeom>
        </p:spPr>
        <p:txBody>
          <a:bodyPr wrap="square">
            <a:spAutoFit/>
          </a:bodyPr>
          <a:lstStyle/>
          <a:p>
            <a:r>
              <a:rPr lang="zh-CN" altLang="en-US" dirty="0" smtClean="0">
                <a:latin typeface="SSJ-PK7482000dca4-Identity-H"/>
              </a:rPr>
              <a:t>根据</a:t>
            </a:r>
            <a:r>
              <a:rPr lang="en-US" altLang="zh-CN" dirty="0" smtClean="0">
                <a:latin typeface="SSJ-PK7482000dca4-Identity-H"/>
              </a:rPr>
              <a:t>《</a:t>
            </a:r>
            <a:r>
              <a:rPr lang="zh-CN" altLang="en-US" dirty="0">
                <a:latin typeface="SSJ-PK7482000dca4-Identity-H"/>
              </a:rPr>
              <a:t>国际收支和国际投资头寸手册</a:t>
            </a:r>
            <a:r>
              <a:rPr lang="en-US" altLang="zh-CN" dirty="0">
                <a:latin typeface="SSJ-PK7482000dca4-Identity-H"/>
              </a:rPr>
              <a:t>》</a:t>
            </a:r>
            <a:r>
              <a:rPr lang="zh-CN" altLang="en-US" dirty="0">
                <a:latin typeface="SSJ-PK7482000dca4-Identity-H"/>
              </a:rPr>
              <a:t>（第六版</a:t>
            </a:r>
            <a:r>
              <a:rPr lang="zh-CN" altLang="en-US" dirty="0" smtClean="0">
                <a:latin typeface="SSJ-PK7482000dca4-Identity-H"/>
              </a:rPr>
              <a:t>）概念</a:t>
            </a:r>
            <a:r>
              <a:rPr lang="zh-CN" altLang="en-US" dirty="0">
                <a:latin typeface="SSJ-PK7482000dca4-Identity-H"/>
              </a:rPr>
              <a:t>框架、分类等进行发布，可从国家外汇管理局获取</a:t>
            </a:r>
            <a:endParaRPr lang="zh-CN" altLang="en-US" dirty="0"/>
          </a:p>
        </p:txBody>
      </p:sp>
      <p:cxnSp>
        <p:nvCxnSpPr>
          <p:cNvPr id="311" name="直接箭头连接符 38">
            <a:extLst>
              <a:ext uri="{FF2B5EF4-FFF2-40B4-BE49-F238E27FC236}">
                <a16:creationId xmlns="" xmlns:a16="http://schemas.microsoft.com/office/drawing/2014/main" id="{0EC096A7-BC84-254A-BE41-A062028810FA}"/>
              </a:ext>
            </a:extLst>
          </p:cNvPr>
          <p:cNvCxnSpPr/>
          <p:nvPr/>
        </p:nvCxnSpPr>
        <p:spPr>
          <a:xfrm>
            <a:off x="5253742" y="4554336"/>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 xmlns:a16="http://schemas.microsoft.com/office/drawing/2014/main" id="{DB8C58B4-05FC-3547-8061-9F31ACE0A073}"/>
              </a:ext>
            </a:extLst>
          </p:cNvPr>
          <p:cNvSpPr/>
          <p:nvPr/>
        </p:nvSpPr>
        <p:spPr>
          <a:xfrm>
            <a:off x="6963935" y="4231171"/>
            <a:ext cx="3863666" cy="646331"/>
          </a:xfrm>
          <a:prstGeom prst="rect">
            <a:avLst/>
          </a:prstGeom>
        </p:spPr>
        <p:txBody>
          <a:bodyPr wrap="square">
            <a:spAutoFit/>
          </a:bodyPr>
          <a:lstStyle/>
          <a:p>
            <a:r>
              <a:rPr lang="zh-CN" altLang="en-US" dirty="0" smtClean="0">
                <a:latin typeface="SSJ-PK7482000dca4-Identity-H"/>
              </a:rPr>
              <a:t>国家外汇管理局发布</a:t>
            </a:r>
            <a:r>
              <a:rPr lang="en-US" altLang="zh-CN" dirty="0">
                <a:latin typeface="SSJ-PK7482000dca4-Identity-H"/>
              </a:rPr>
              <a:t>2004-2005</a:t>
            </a:r>
            <a:r>
              <a:rPr lang="zh-CN" altLang="en-US" dirty="0">
                <a:latin typeface="SSJ-PK7482000dca4-Identity-H"/>
              </a:rPr>
              <a:t>年末中国国际投资头寸</a:t>
            </a:r>
            <a:r>
              <a:rPr lang="zh-CN" altLang="en-US" dirty="0" smtClean="0">
                <a:latin typeface="SSJ-PK7482000dca4-Identity-H"/>
              </a:rPr>
              <a:t>表（首次公布数据）</a:t>
            </a:r>
            <a:endParaRPr lang="zh-CN" altLang="en-US" dirty="0">
              <a:latin typeface="SSJ-PK7482000dca4-Identity-H"/>
            </a:endParaRPr>
          </a:p>
        </p:txBody>
      </p:sp>
      <p:sp>
        <p:nvSpPr>
          <p:cNvPr id="312" name="矩形 311">
            <a:extLst>
              <a:ext uri="{FF2B5EF4-FFF2-40B4-BE49-F238E27FC236}">
                <a16:creationId xmlns="" xmlns:a16="http://schemas.microsoft.com/office/drawing/2014/main" id="{A01FED70-7C73-164D-9402-696F3B97BEAC}"/>
              </a:ext>
            </a:extLst>
          </p:cNvPr>
          <p:cNvSpPr/>
          <p:nvPr/>
        </p:nvSpPr>
        <p:spPr>
          <a:xfrm>
            <a:off x="8208547" y="5163621"/>
            <a:ext cx="3165302" cy="923330"/>
          </a:xfrm>
          <a:prstGeom prst="rect">
            <a:avLst/>
          </a:prstGeom>
        </p:spPr>
        <p:txBody>
          <a:bodyPr wrap="square">
            <a:spAutoFit/>
          </a:bodyPr>
          <a:lstStyle/>
          <a:p>
            <a:r>
              <a:rPr lang="en-US" altLang="zh-CN" dirty="0"/>
              <a:t>2000</a:t>
            </a:r>
            <a:r>
              <a:rPr lang="zh-CN" altLang="en-US" dirty="0"/>
              <a:t>年国家外汇管理局内部已经开始编制中国国际投资头寸表</a:t>
            </a:r>
            <a:endParaRPr lang="zh-CN" altLang="en-US" dirty="0"/>
          </a:p>
        </p:txBody>
      </p:sp>
      <p:cxnSp>
        <p:nvCxnSpPr>
          <p:cNvPr id="313" name="直接箭头连接符 38">
            <a:extLst>
              <a:ext uri="{FF2B5EF4-FFF2-40B4-BE49-F238E27FC236}">
                <a16:creationId xmlns="" xmlns:a16="http://schemas.microsoft.com/office/drawing/2014/main" id="{1E1FCE1C-0EDA-BD4B-8190-D2FA288A4278}"/>
              </a:ext>
            </a:extLst>
          </p:cNvPr>
          <p:cNvCxnSpPr/>
          <p:nvPr/>
        </p:nvCxnSpPr>
        <p:spPr>
          <a:xfrm>
            <a:off x="6622171" y="5625286"/>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 xmlns:a16="http://schemas.microsoft.com/office/drawing/2014/main" id="{00D0E980-158B-754C-814A-CFBC0A9DF81E}"/>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
        <p:nvSpPr>
          <p:cNvPr id="31" name="文本框 306">
            <a:extLst>
              <a:ext uri="{FF2B5EF4-FFF2-40B4-BE49-F238E27FC236}">
                <a16:creationId xmlns="" xmlns:a16="http://schemas.microsoft.com/office/drawing/2014/main" id="{542ECEEA-D549-2B47-A021-68018F7D59C7}"/>
              </a:ext>
            </a:extLst>
          </p:cNvPr>
          <p:cNvSpPr txBox="1"/>
          <p:nvPr/>
        </p:nvSpPr>
        <p:spPr>
          <a:xfrm>
            <a:off x="2385310" y="3244084"/>
            <a:ext cx="2423905" cy="461665"/>
          </a:xfrm>
          <a:prstGeom prst="rect">
            <a:avLst/>
          </a:prstGeom>
          <a:noFill/>
        </p:spPr>
        <p:txBody>
          <a:bodyPr wrap="square" rtlCol="0">
            <a:spAutoFit/>
          </a:bodyPr>
          <a:lstStyle/>
          <a:p>
            <a:r>
              <a:rPr kumimoji="1" lang="en-US" altLang="zh-CN" sz="2400" b="1" dirty="0" smtClean="0">
                <a:latin typeface="Heiti SC Medium" pitchFamily="2" charset="-128"/>
                <a:ea typeface="Heiti SC Medium" pitchFamily="2" charset="-128"/>
              </a:rPr>
              <a:t>2011</a:t>
            </a:r>
            <a:r>
              <a:rPr kumimoji="1" lang="zh-CN" altLang="en-US" sz="2400" b="1" dirty="0" smtClean="0">
                <a:latin typeface="Heiti SC Medium" pitchFamily="2" charset="-128"/>
                <a:ea typeface="Heiti SC Medium" pitchFamily="2" charset="-128"/>
              </a:rPr>
              <a:t>年</a:t>
            </a:r>
            <a:endParaRPr kumimoji="1" lang="zh-CN" altLang="en-US" sz="2400" b="1" dirty="0">
              <a:latin typeface="Heiti SC Medium" pitchFamily="2" charset="-128"/>
              <a:ea typeface="Heiti SC Medium" pitchFamily="2" charset="-128"/>
            </a:endParaRPr>
          </a:p>
        </p:txBody>
      </p:sp>
      <p:cxnSp>
        <p:nvCxnSpPr>
          <p:cNvPr id="32" name="直接箭头连接符 38">
            <a:extLst>
              <a:ext uri="{FF2B5EF4-FFF2-40B4-BE49-F238E27FC236}">
                <a16:creationId xmlns="" xmlns:a16="http://schemas.microsoft.com/office/drawing/2014/main" id="{2985BBE4-7B30-114A-8C42-272AAEA17B6B}"/>
              </a:ext>
            </a:extLst>
          </p:cNvPr>
          <p:cNvCxnSpPr/>
          <p:nvPr/>
        </p:nvCxnSpPr>
        <p:spPr>
          <a:xfrm>
            <a:off x="3842647" y="3523659"/>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 xmlns:a16="http://schemas.microsoft.com/office/drawing/2014/main" id="{9105CD7C-9527-2B49-B334-174713764217}"/>
              </a:ext>
            </a:extLst>
          </p:cNvPr>
          <p:cNvSpPr/>
          <p:nvPr/>
        </p:nvSpPr>
        <p:spPr>
          <a:xfrm>
            <a:off x="5733749" y="3200493"/>
            <a:ext cx="4921313" cy="646331"/>
          </a:xfrm>
          <a:prstGeom prst="rect">
            <a:avLst/>
          </a:prstGeom>
        </p:spPr>
        <p:txBody>
          <a:bodyPr wrap="square">
            <a:spAutoFit/>
          </a:bodyPr>
          <a:lstStyle/>
          <a:p>
            <a:r>
              <a:rPr lang="zh-CN" altLang="en-US" dirty="0">
                <a:latin typeface="SSJ-PK7482000dca4-Identity-H"/>
              </a:rPr>
              <a:t>国家按季度对外公布中国投资头寸</a:t>
            </a:r>
            <a:r>
              <a:rPr lang="zh-CN" altLang="en-US" dirty="0" smtClean="0">
                <a:latin typeface="SSJ-PK7482000dca4-Identity-H"/>
              </a:rPr>
              <a:t>表，并</a:t>
            </a:r>
            <a:r>
              <a:rPr lang="zh-CN" altLang="en-US" dirty="0">
                <a:latin typeface="SSJ-PK7482000dca4-Identity-H"/>
              </a:rPr>
              <a:t>公布上年各季度末国际投资头寸表的修订</a:t>
            </a:r>
            <a:r>
              <a:rPr lang="zh-CN" altLang="en-US" dirty="0" smtClean="0">
                <a:latin typeface="SSJ-PK7482000dca4-Identity-H"/>
              </a:rPr>
              <a:t>数</a:t>
            </a:r>
            <a:endParaRPr lang="zh-CN" altLang="en-US" b="1" dirty="0"/>
          </a:p>
        </p:txBody>
      </p:sp>
    </p:spTree>
    <p:extLst>
      <p:ext uri="{BB962C8B-B14F-4D97-AF65-F5344CB8AC3E}">
        <p14:creationId xmlns:p14="http://schemas.microsoft.com/office/powerpoint/2010/main" val="17963675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 xmlns:a16="http://schemas.microsoft.com/office/drawing/2014/main"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 xmlns:a16="http://schemas.microsoft.com/office/drawing/2014/main" id="{AE7744D2-F0A6-4388-B36F-0875FA5E87ED}"/>
              </a:ext>
            </a:extLst>
          </p:cNvPr>
          <p:cNvGrpSpPr/>
          <p:nvPr/>
        </p:nvGrpSpPr>
        <p:grpSpPr>
          <a:xfrm>
            <a:off x="4184040" y="2010705"/>
            <a:ext cx="7013608" cy="3154297"/>
            <a:chOff x="5728032" y="2096892"/>
            <a:chExt cx="5282090" cy="1702129"/>
          </a:xfrm>
        </p:grpSpPr>
        <p:sp>
          <p:nvSpPr>
            <p:cNvPr id="4" name="TextBox 6">
              <a:extLst>
                <a:ext uri="{FF2B5EF4-FFF2-40B4-BE49-F238E27FC236}">
                  <a16:creationId xmlns="" xmlns:a16="http://schemas.microsoft.com/office/drawing/2014/main" id="{05FC6914-E775-488E-83D5-17487A01516A}"/>
                </a:ext>
              </a:extLst>
            </p:cNvPr>
            <p:cNvSpPr txBox="1"/>
            <p:nvPr/>
          </p:nvSpPr>
          <p:spPr>
            <a:xfrm>
              <a:off x="5807540" y="2096892"/>
              <a:ext cx="4035711" cy="315558"/>
            </a:xfrm>
            <a:prstGeom prst="rect">
              <a:avLst/>
            </a:prstGeom>
            <a:noFill/>
          </p:spPr>
          <p:txBody>
            <a:bodyPr wrap="square" rtlCol="0">
              <a:spAutoFit/>
            </a:bodyPr>
            <a:lstStyle/>
            <a:p>
              <a:pPr algn="dist"/>
              <a:r>
                <a:rPr lang="zh-CN" altLang="en-US" sz="3200" b="1" dirty="0" smtClean="0">
                  <a:latin typeface="微软雅黑" panose="020B0503020204020204" pitchFamily="34" charset="-122"/>
                  <a:ea typeface="微软雅黑" panose="020B0503020204020204" pitchFamily="34" charset="-122"/>
                </a:rPr>
                <a:t>第四节 国际</a:t>
              </a:r>
              <a:r>
                <a:rPr lang="zh-CN" altLang="en-US" sz="3200" b="1" dirty="0">
                  <a:latin typeface="微软雅黑" panose="020B0503020204020204" pitchFamily="34" charset="-122"/>
                  <a:ea typeface="微软雅黑" panose="020B0503020204020204" pitchFamily="34" charset="-122"/>
                </a:rPr>
                <a:t>经济比较统计</a:t>
              </a:r>
            </a:p>
          </p:txBody>
        </p:sp>
        <p:grpSp>
          <p:nvGrpSpPr>
            <p:cNvPr id="47" name="组合 46">
              <a:extLst>
                <a:ext uri="{FF2B5EF4-FFF2-40B4-BE49-F238E27FC236}">
                  <a16:creationId xmlns=""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汇率法</a:t>
                </a:r>
              </a:p>
            </p:txBody>
          </p:sp>
        </p:grpSp>
        <p:grpSp>
          <p:nvGrpSpPr>
            <p:cNvPr id="48" name="组合 47">
              <a:extLst>
                <a:ext uri="{FF2B5EF4-FFF2-40B4-BE49-F238E27FC236}">
                  <a16:creationId xmlns="" xmlns:a16="http://schemas.microsoft.com/office/drawing/2014/main" id="{EC39A64F-781A-4E2A-BF1B-70B774285BF2}"/>
                </a:ext>
              </a:extLst>
            </p:cNvPr>
            <p:cNvGrpSpPr/>
            <p:nvPr/>
          </p:nvGrpSpPr>
          <p:grpSpPr>
            <a:xfrm>
              <a:off x="5728032" y="3219957"/>
              <a:ext cx="5282090" cy="579064"/>
              <a:chOff x="4012013" y="2937501"/>
              <a:chExt cx="5282090" cy="579064"/>
            </a:xfrm>
          </p:grpSpPr>
          <p:sp>
            <p:nvSpPr>
              <p:cNvPr id="49" name="TextBox 4">
                <a:extLst>
                  <a:ext uri="{FF2B5EF4-FFF2-40B4-BE49-F238E27FC236}">
                    <a16:creationId xmlns="" xmlns:a16="http://schemas.microsoft.com/office/drawing/2014/main"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 xmlns:a16="http://schemas.microsoft.com/office/drawing/2014/main"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 xmlns:a16="http://schemas.microsoft.com/office/drawing/2014/main"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 xmlns:a16="http://schemas.microsoft.com/office/drawing/2014/main" id="{F43B4139-6156-4D97-8865-BE3767FF280B}"/>
                  </a:ext>
                </a:extLst>
              </p:cNvPr>
              <p:cNvSpPr txBox="1"/>
              <p:nvPr/>
            </p:nvSpPr>
            <p:spPr>
              <a:xfrm>
                <a:off x="4997645" y="3039984"/>
                <a:ext cx="1529832" cy="24912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国际比较项目</a:t>
                </a:r>
              </a:p>
            </p:txBody>
          </p:sp>
        </p:grpSp>
      </p:grpSp>
      <p:sp>
        <p:nvSpPr>
          <p:cNvPr id="2" name="灯片编号占位符 1">
            <a:extLst>
              <a:ext uri="{FF2B5EF4-FFF2-40B4-BE49-F238E27FC236}">
                <a16:creationId xmlns=""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29</a:t>
            </a:fld>
            <a:endParaRPr lang="zh-CN" altLang="en-US" dirty="0"/>
          </a:p>
        </p:txBody>
      </p:sp>
      <p:sp>
        <p:nvSpPr>
          <p:cNvPr id="21" name="文本框 20">
            <a:extLst>
              <a:ext uri="{FF2B5EF4-FFF2-40B4-BE49-F238E27FC236}">
                <a16:creationId xmlns=""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3804272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 xmlns:a16="http://schemas.microsoft.com/office/drawing/2014/main" id="{641D0BC1-33A9-6F49-8A3B-DEA52C92F5A9}"/>
              </a:ext>
            </a:extLst>
          </p:cNvPr>
          <p:cNvGrpSpPr/>
          <p:nvPr/>
        </p:nvGrpSpPr>
        <p:grpSpPr>
          <a:xfrm>
            <a:off x="3071177" y="5119681"/>
            <a:ext cx="8282073" cy="616177"/>
            <a:chOff x="4774354" y="1713865"/>
            <a:chExt cx="4647919" cy="616177"/>
          </a:xfrm>
        </p:grpSpPr>
        <p:sp>
          <p:nvSpPr>
            <p:cNvPr id="38" name="矩形 37">
              <a:extLst>
                <a:ext uri="{FF2B5EF4-FFF2-40B4-BE49-F238E27FC236}">
                  <a16:creationId xmlns="" xmlns:a16="http://schemas.microsoft.com/office/drawing/2014/main" id="{642F5C40-5C25-7841-920F-0C38F8047799}"/>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9" name="직사각형 59">
              <a:extLst>
                <a:ext uri="{FF2B5EF4-FFF2-40B4-BE49-F238E27FC236}">
                  <a16:creationId xmlns="" xmlns:a16="http://schemas.microsoft.com/office/drawing/2014/main" id="{0BD31EA0-635F-204A-9B5C-24082710D9BA}"/>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第五</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节 国际</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竞争力统计 </a:t>
              </a:r>
            </a:p>
          </p:txBody>
        </p:sp>
      </p:grpSp>
      <p:grpSp>
        <p:nvGrpSpPr>
          <p:cNvPr id="34" name="组合 33">
            <a:extLst>
              <a:ext uri="{FF2B5EF4-FFF2-40B4-BE49-F238E27FC236}">
                <a16:creationId xmlns="" xmlns:a16="http://schemas.microsoft.com/office/drawing/2014/main" id="{6D4942EE-5E74-F845-AF24-1BC769A16B87}"/>
              </a:ext>
            </a:extLst>
          </p:cNvPr>
          <p:cNvGrpSpPr/>
          <p:nvPr/>
        </p:nvGrpSpPr>
        <p:grpSpPr>
          <a:xfrm>
            <a:off x="3020642" y="4160525"/>
            <a:ext cx="8282073" cy="616177"/>
            <a:chOff x="4774354" y="1713865"/>
            <a:chExt cx="4647919" cy="616177"/>
          </a:xfrm>
        </p:grpSpPr>
        <p:sp>
          <p:nvSpPr>
            <p:cNvPr id="35" name="矩形 34">
              <a:extLst>
                <a:ext uri="{FF2B5EF4-FFF2-40B4-BE49-F238E27FC236}">
                  <a16:creationId xmlns="" xmlns:a16="http://schemas.microsoft.com/office/drawing/2014/main" id="{312F4CB2-A20D-F244-B936-2A2C1BAF107C}"/>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6" name="직사각형 59">
              <a:extLst>
                <a:ext uri="{FF2B5EF4-FFF2-40B4-BE49-F238E27FC236}">
                  <a16:creationId xmlns="" xmlns:a16="http://schemas.microsoft.com/office/drawing/2014/main" id="{E8C5129A-2FE7-AC4C-A34D-C3A110FFD0E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第四节 </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国际</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经济比较统计 </a:t>
              </a:r>
            </a:p>
          </p:txBody>
        </p:sp>
      </p:grpSp>
      <p:grpSp>
        <p:nvGrpSpPr>
          <p:cNvPr id="31" name="组合 30">
            <a:extLst>
              <a:ext uri="{FF2B5EF4-FFF2-40B4-BE49-F238E27FC236}">
                <a16:creationId xmlns="" xmlns:a16="http://schemas.microsoft.com/office/drawing/2014/main" id="{2EC7A2BA-C0DC-9241-8F8C-E2B8DC732580}"/>
              </a:ext>
            </a:extLst>
          </p:cNvPr>
          <p:cNvGrpSpPr/>
          <p:nvPr/>
        </p:nvGrpSpPr>
        <p:grpSpPr>
          <a:xfrm>
            <a:off x="2962632" y="3202584"/>
            <a:ext cx="8282073" cy="616177"/>
            <a:chOff x="4774354" y="1713865"/>
            <a:chExt cx="4647919" cy="616177"/>
          </a:xfrm>
        </p:grpSpPr>
        <p:sp>
          <p:nvSpPr>
            <p:cNvPr id="32" name="矩形 31">
              <a:extLst>
                <a:ext uri="{FF2B5EF4-FFF2-40B4-BE49-F238E27FC236}">
                  <a16:creationId xmlns="" xmlns:a16="http://schemas.microsoft.com/office/drawing/2014/main" id="{0BB2691D-6A8D-4B4C-A0B6-BE13CF2D7B41}"/>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3" name="직사각형 59">
              <a:extLst>
                <a:ext uri="{FF2B5EF4-FFF2-40B4-BE49-F238E27FC236}">
                  <a16:creationId xmlns="" xmlns:a16="http://schemas.microsoft.com/office/drawing/2014/main" id="{79926A28-801D-1A44-9E3B-7D683144835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第三节 </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国际</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收支统计 </a:t>
              </a:r>
            </a:p>
          </p:txBody>
        </p:sp>
      </p:grpSp>
      <p:grpSp>
        <p:nvGrpSpPr>
          <p:cNvPr id="28" name="组合 27">
            <a:extLst>
              <a:ext uri="{FF2B5EF4-FFF2-40B4-BE49-F238E27FC236}">
                <a16:creationId xmlns="" xmlns:a16="http://schemas.microsoft.com/office/drawing/2014/main" id="{665B8483-7229-A348-9FCC-AE176B008B86}"/>
              </a:ext>
            </a:extLst>
          </p:cNvPr>
          <p:cNvGrpSpPr/>
          <p:nvPr/>
        </p:nvGrpSpPr>
        <p:grpSpPr>
          <a:xfrm>
            <a:off x="3028302" y="2207062"/>
            <a:ext cx="8282073" cy="616177"/>
            <a:chOff x="4774354" y="1713865"/>
            <a:chExt cx="4647919" cy="616177"/>
          </a:xfrm>
        </p:grpSpPr>
        <p:sp>
          <p:nvSpPr>
            <p:cNvPr id="29" name="矩形 28">
              <a:extLst>
                <a:ext uri="{FF2B5EF4-FFF2-40B4-BE49-F238E27FC236}">
                  <a16:creationId xmlns="" xmlns:a16="http://schemas.microsoft.com/office/drawing/2014/main" id="{9AFA8613-CC3F-2B40-8F19-033CE692563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0" name="직사각형 59">
              <a:extLst>
                <a:ext uri="{FF2B5EF4-FFF2-40B4-BE49-F238E27FC236}">
                  <a16:creationId xmlns="" xmlns:a16="http://schemas.microsoft.com/office/drawing/2014/main" id="{DFF54E98-2055-8848-95C9-E3818A597D29}"/>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第二</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节 增加</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值贸易统计 </a:t>
              </a:r>
            </a:p>
          </p:txBody>
        </p:sp>
      </p:grpSp>
      <p:sp>
        <p:nvSpPr>
          <p:cNvPr id="24" name="矩形 5">
            <a:extLst>
              <a:ext uri="{FF2B5EF4-FFF2-40B4-BE49-F238E27FC236}">
                <a16:creationId xmlns="" xmlns:a16="http://schemas.microsoft.com/office/drawing/2014/main" id="{310C58B3-A029-4FD2-8E45-A914D0D1EAAC}"/>
              </a:ext>
            </a:extLst>
          </p:cNvPr>
          <p:cNvSpPr/>
          <p:nvPr/>
        </p:nvSpPr>
        <p:spPr>
          <a:xfrm flipV="1">
            <a:off x="3305452" y="5411043"/>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grpSp>
        <p:nvGrpSpPr>
          <p:cNvPr id="17" name="组合 16">
            <a:extLst>
              <a:ext uri="{FF2B5EF4-FFF2-40B4-BE49-F238E27FC236}">
                <a16:creationId xmlns="" xmlns:a16="http://schemas.microsoft.com/office/drawing/2014/main" id="{E8CDE5E0-B58F-45A6-A46D-32C956866B09}"/>
              </a:ext>
            </a:extLst>
          </p:cNvPr>
          <p:cNvGrpSpPr/>
          <p:nvPr/>
        </p:nvGrpSpPr>
        <p:grpSpPr>
          <a:xfrm>
            <a:off x="3036096" y="1225801"/>
            <a:ext cx="8282073" cy="616177"/>
            <a:chOff x="4774354" y="1713865"/>
            <a:chExt cx="4647919" cy="616177"/>
          </a:xfrm>
        </p:grpSpPr>
        <p:sp>
          <p:nvSpPr>
            <p:cNvPr id="5" name="矩形 4">
              <a:extLst>
                <a:ext uri="{FF2B5EF4-FFF2-40B4-BE49-F238E27FC236}">
                  <a16:creationId xmlns="" xmlns:a16="http://schemas.microsoft.com/office/drawing/2014/main" id="{CA2E0A5F-30C5-4667-A811-47805DDC5DB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2" name="직사각형 59">
              <a:extLst>
                <a:ext uri="{FF2B5EF4-FFF2-40B4-BE49-F238E27FC236}">
                  <a16:creationId xmlns="" xmlns:a16="http://schemas.microsoft.com/office/drawing/2014/main" id="{1A287737-3DCB-4832-B669-5967A47115DB}"/>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第一</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节 国际贸易</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统计 </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a:extLst>
              <a:ext uri="{FF2B5EF4-FFF2-40B4-BE49-F238E27FC236}">
                <a16:creationId xmlns="" xmlns:a16="http://schemas.microsoft.com/office/drawing/2014/main" id="{869199F4-6B20-4CD5-B77F-9A53A20512B1}"/>
              </a:ext>
            </a:extLst>
          </p:cNvPr>
          <p:cNvSpPr/>
          <p:nvPr/>
        </p:nvSpPr>
        <p:spPr>
          <a:xfrm>
            <a:off x="3020642" y="1574096"/>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9" name="流程图: 手动输入 8">
            <a:extLst>
              <a:ext uri="{FF2B5EF4-FFF2-40B4-BE49-F238E27FC236}">
                <a16:creationId xmlns="" xmlns:a16="http://schemas.microsoft.com/office/drawing/2014/main" id="{CCF319AC-176F-4219-86C8-EF53F8A45491}"/>
              </a:ext>
            </a:extLst>
          </p:cNvPr>
          <p:cNvSpPr/>
          <p:nvPr/>
        </p:nvSpPr>
        <p:spPr>
          <a:xfrm>
            <a:off x="378479" y="840608"/>
            <a:ext cx="2830489" cy="5175540"/>
          </a:xfrm>
          <a:prstGeom prst="flowChartManualInpu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0" name="矩形 9">
            <a:extLst>
              <a:ext uri="{FF2B5EF4-FFF2-40B4-BE49-F238E27FC236}">
                <a16:creationId xmlns="" xmlns:a16="http://schemas.microsoft.com/office/drawing/2014/main" id="{9E2319A6-B28E-4351-8219-C2EBB0435DCF}"/>
              </a:ext>
            </a:extLst>
          </p:cNvPr>
          <p:cNvSpPr>
            <a:spLocks noChangeArrowheads="1"/>
          </p:cNvSpPr>
          <p:nvPr/>
        </p:nvSpPr>
        <p:spPr bwMode="auto">
          <a:xfrm>
            <a:off x="1139113" y="2520176"/>
            <a:ext cx="678197" cy="21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6665" b="1" dirty="0">
                <a:solidFill>
                  <a:schemeClr val="bg1"/>
                </a:solidFill>
                <a:latin typeface="微软雅黑" panose="020B0503020204020204" pitchFamily="34" charset="-122"/>
                <a:ea typeface="微软雅黑" panose="020B0503020204020204" pitchFamily="34" charset="-122"/>
              </a:rPr>
              <a:t>目录</a:t>
            </a:r>
            <a:endParaRPr lang="en-US" altLang="zh-CN" sz="6665" b="1" dirty="0">
              <a:solidFill>
                <a:schemeClr val="bg1"/>
              </a:solidFill>
              <a:latin typeface="微软雅黑" panose="020B0503020204020204" pitchFamily="34" charset="-122"/>
              <a:ea typeface="微软雅黑" panose="020B0503020204020204" pitchFamily="34" charset="-122"/>
            </a:endParaRPr>
          </a:p>
        </p:txBody>
      </p:sp>
      <p:sp>
        <p:nvSpPr>
          <p:cNvPr id="11" name="TextBox 22">
            <a:extLst>
              <a:ext uri="{FF2B5EF4-FFF2-40B4-BE49-F238E27FC236}">
                <a16:creationId xmlns="" xmlns:a16="http://schemas.microsoft.com/office/drawing/2014/main" id="{4349152E-0663-4D20-B805-B6C25AE39894}"/>
              </a:ext>
            </a:extLst>
          </p:cNvPr>
          <p:cNvSpPr txBox="1">
            <a:spLocks noChangeArrowheads="1"/>
          </p:cNvSpPr>
          <p:nvPr/>
        </p:nvSpPr>
        <p:spPr bwMode="auto">
          <a:xfrm rot="5400000">
            <a:off x="1004973" y="3763826"/>
            <a:ext cx="2561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dirty="0">
                <a:solidFill>
                  <a:schemeClr val="bg1"/>
                </a:solidFill>
                <a:latin typeface="Britannic Bold" panose="020B0903060703020204" pitchFamily="34" charset="0"/>
              </a:rPr>
              <a:t>CONTENTS</a:t>
            </a:r>
            <a:endParaRPr lang="zh-CN" altLang="en-US" dirty="0">
              <a:solidFill>
                <a:schemeClr val="bg1"/>
              </a:solidFill>
              <a:latin typeface="Britannic Bold" panose="020B0903060703020204" pitchFamily="34" charset="0"/>
            </a:endParaRPr>
          </a:p>
        </p:txBody>
      </p:sp>
      <p:sp>
        <p:nvSpPr>
          <p:cNvPr id="2" name="灯片编号占位符 1">
            <a:extLst>
              <a:ext uri="{FF2B5EF4-FFF2-40B4-BE49-F238E27FC236}">
                <a16:creationId xmlns="" xmlns:a16="http://schemas.microsoft.com/office/drawing/2014/main" id="{AEA1E07F-5F00-4085-9702-6465440C1866}"/>
              </a:ext>
            </a:extLst>
          </p:cNvPr>
          <p:cNvSpPr>
            <a:spLocks noGrp="1"/>
          </p:cNvSpPr>
          <p:nvPr>
            <p:ph type="sldNum" sz="quarter" idx="4"/>
          </p:nvPr>
        </p:nvSpPr>
        <p:spPr/>
        <p:txBody>
          <a:bodyPr/>
          <a:lstStyle/>
          <a:p>
            <a:fld id="{089E6A1B-787B-48C2-89E0-46ED219FD4E0}" type="slidenum">
              <a:rPr lang="zh-CN" altLang="en-US" smtClean="0"/>
              <a:pPr/>
              <a:t>3</a:t>
            </a:fld>
            <a:endParaRPr lang="zh-CN" altLang="en-US" dirty="0"/>
          </a:p>
        </p:txBody>
      </p:sp>
      <p:sp>
        <p:nvSpPr>
          <p:cNvPr id="46" name="文本框 45">
            <a:extLst>
              <a:ext uri="{FF2B5EF4-FFF2-40B4-BE49-F238E27FC236}">
                <a16:creationId xmlns="" xmlns:a16="http://schemas.microsoft.com/office/drawing/2014/main" id="{16A1653D-738B-A747-BDEA-948908D64FB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898024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2222083"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一、汇率法</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 xmlns:a16="http://schemas.microsoft.com/office/drawing/2014/main" id="{64E0D5C9-2305-4AAE-ADB3-A65AA685B074}"/>
              </a:ext>
            </a:extLst>
          </p:cNvPr>
          <p:cNvGrpSpPr/>
          <p:nvPr/>
        </p:nvGrpSpPr>
        <p:grpSpPr>
          <a:xfrm>
            <a:off x="581711" y="2613132"/>
            <a:ext cx="6666814" cy="3286223"/>
            <a:chOff x="581711" y="2613132"/>
            <a:chExt cx="6666814" cy="3286223"/>
          </a:xfrm>
        </p:grpSpPr>
        <p:sp>
          <p:nvSpPr>
            <p:cNvPr id="2" name="矩形 1">
              <a:extLst>
                <a:ext uri="{FF2B5EF4-FFF2-40B4-BE49-F238E27FC236}">
                  <a16:creationId xmlns="" xmlns:a16="http://schemas.microsoft.com/office/drawing/2014/main" id="{F7D92181-5A06-45D7-B1E8-005CA3F9434D}"/>
                </a:ext>
              </a:extLst>
            </p:cNvPr>
            <p:cNvSpPr/>
            <p:nvPr/>
          </p:nvSpPr>
          <p:spPr>
            <a:xfrm>
              <a:off x="992172" y="2788470"/>
              <a:ext cx="5846778" cy="1938992"/>
            </a:xfrm>
            <a:prstGeom prst="rect">
              <a:avLst/>
            </a:prstGeom>
          </p:spPr>
          <p:txBody>
            <a:bodyPr wrap="square">
              <a:spAutoFit/>
            </a:bodyPr>
            <a:lstStyle/>
            <a:p>
              <a:r>
                <a:rPr lang="zh-CN" altLang="en-US" sz="2400" dirty="0"/>
                <a:t>在国际比较中，汇率法是采用</a:t>
              </a:r>
              <a:r>
                <a:rPr lang="zh-CN" altLang="en-US" sz="2400" b="1" u="sng" dirty="0">
                  <a:solidFill>
                    <a:srgbClr val="FF0000"/>
                  </a:solidFill>
                </a:rPr>
                <a:t>外汇汇率</a:t>
              </a:r>
              <a:r>
                <a:rPr lang="zh-CN" altLang="en-US" sz="2400" dirty="0"/>
                <a:t>来调整不同国家以不同货币单位计算的经济指标，以解决各国指标的可比性问题，进行</a:t>
              </a:r>
              <a:r>
                <a:rPr lang="zh-CN" altLang="en-US" sz="2400" b="1" u="sng" dirty="0"/>
                <a:t>物量水平</a:t>
              </a:r>
              <a:r>
                <a:rPr lang="zh-CN" altLang="en-US" sz="2400" dirty="0"/>
                <a:t>和</a:t>
              </a:r>
              <a:r>
                <a:rPr lang="zh-CN" altLang="en-US" sz="2400" b="1" u="sng" dirty="0"/>
                <a:t>价格水平</a:t>
              </a:r>
              <a:r>
                <a:rPr lang="zh-CN" altLang="en-US" sz="2400" dirty="0"/>
                <a:t>的</a:t>
              </a:r>
              <a:r>
                <a:rPr lang="zh-CN" altLang="en-US" sz="2400" b="1" u="sng" dirty="0">
                  <a:solidFill>
                    <a:srgbClr val="FF0000"/>
                  </a:solidFill>
                </a:rPr>
                <a:t>空间对比</a:t>
              </a:r>
              <a:r>
                <a:rPr lang="zh-CN" altLang="en-US" sz="2400" dirty="0"/>
                <a:t>的一种方法。</a:t>
              </a:r>
              <a:endParaRPr lang="zh-CN" altLang="en-US" sz="3200" dirty="0"/>
            </a:p>
          </p:txBody>
        </p:sp>
        <p:sp>
          <p:nvSpPr>
            <p:cNvPr id="8" name="圆角矩形 9">
              <a:extLst>
                <a:ext uri="{FF2B5EF4-FFF2-40B4-BE49-F238E27FC236}">
                  <a16:creationId xmlns="" xmlns:a16="http://schemas.microsoft.com/office/drawing/2014/main" id="{158B8547-4C51-4C63-92C0-3B7B9F511496}"/>
                </a:ext>
              </a:extLst>
            </p:cNvPr>
            <p:cNvSpPr/>
            <p:nvPr/>
          </p:nvSpPr>
          <p:spPr>
            <a:xfrm>
              <a:off x="581711" y="2613132"/>
              <a:ext cx="6666814"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6" name="对角圆角矩形 10">
            <a:extLst>
              <a:ext uri="{FF2B5EF4-FFF2-40B4-BE49-F238E27FC236}">
                <a16:creationId xmlns="" xmlns:a16="http://schemas.microsoft.com/office/drawing/2014/main" id="{E350148A-32C5-49ED-A3E3-1657C716CC2E}"/>
              </a:ext>
            </a:extLst>
          </p:cNvPr>
          <p:cNvSpPr/>
          <p:nvPr/>
        </p:nvSpPr>
        <p:spPr>
          <a:xfrm>
            <a:off x="659954" y="1396616"/>
            <a:ext cx="3878556" cy="720000"/>
          </a:xfrm>
          <a:prstGeom prst="round2Diag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（一）含义</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 xmlns:a16="http://schemas.microsoft.com/office/drawing/2014/main" id="{35682357-F85E-4567-9A90-CFE5D57C2564}"/>
              </a:ext>
            </a:extLst>
          </p:cNvPr>
          <p:cNvSpPr>
            <a:spLocks noGrp="1"/>
          </p:cNvSpPr>
          <p:nvPr>
            <p:ph type="sldNum" sz="quarter" idx="4"/>
          </p:nvPr>
        </p:nvSpPr>
        <p:spPr/>
        <p:txBody>
          <a:bodyPr/>
          <a:lstStyle/>
          <a:p>
            <a:fld id="{089E6A1B-787B-48C2-89E0-46ED219FD4E0}" type="slidenum">
              <a:rPr lang="zh-CN" altLang="en-US" smtClean="0"/>
              <a:pPr/>
              <a:t>30</a:t>
            </a:fld>
            <a:endParaRPr lang="zh-CN" altLang="en-US" dirty="0"/>
          </a:p>
        </p:txBody>
      </p:sp>
      <p:sp>
        <p:nvSpPr>
          <p:cNvPr id="17" name="矩形 16">
            <a:extLst>
              <a:ext uri="{FF2B5EF4-FFF2-40B4-BE49-F238E27FC236}">
                <a16:creationId xmlns="" xmlns:a16="http://schemas.microsoft.com/office/drawing/2014/main" id="{B026D30E-9113-BD46-AEE6-1EEA52EA0B67}"/>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
        <p:nvSpPr>
          <p:cNvPr id="9" name="矩形 8"/>
          <p:cNvSpPr/>
          <p:nvPr/>
        </p:nvSpPr>
        <p:spPr>
          <a:xfrm>
            <a:off x="867561" y="4914030"/>
            <a:ext cx="6096000" cy="923330"/>
          </a:xfrm>
          <a:prstGeom prst="rect">
            <a:avLst/>
          </a:prstGeom>
        </p:spPr>
        <p:txBody>
          <a:bodyPr>
            <a:spAutoFit/>
          </a:bodyPr>
          <a:lstStyle/>
          <a:p>
            <a:r>
              <a:rPr lang="zh-CN" altLang="en-US" dirty="0"/>
              <a:t>例如，</a:t>
            </a:r>
            <a:r>
              <a:rPr lang="en-US" altLang="zh-CN" dirty="0"/>
              <a:t>2016</a:t>
            </a:r>
            <a:r>
              <a:rPr lang="zh-CN" altLang="en-US" dirty="0"/>
              <a:t>年中国的</a:t>
            </a:r>
            <a:r>
              <a:rPr lang="en-US" altLang="zh-CN" dirty="0"/>
              <a:t>GDP</a:t>
            </a:r>
            <a:r>
              <a:rPr lang="zh-CN" altLang="en-US" dirty="0"/>
              <a:t>为</a:t>
            </a:r>
            <a:r>
              <a:rPr lang="en-US" altLang="zh-CN" dirty="0"/>
              <a:t>74.4</a:t>
            </a:r>
            <a:r>
              <a:rPr lang="zh-CN" altLang="en-US" dirty="0"/>
              <a:t>万亿元人民币，同年人民币对美元的汇率为</a:t>
            </a:r>
            <a:r>
              <a:rPr lang="en-US" altLang="zh-CN" dirty="0"/>
              <a:t>6.6423∶1</a:t>
            </a:r>
            <a:r>
              <a:rPr lang="zh-CN" altLang="en-US" dirty="0"/>
              <a:t>，采用汇率法调整中国的</a:t>
            </a:r>
            <a:r>
              <a:rPr lang="en-US" altLang="zh-CN" dirty="0" smtClean="0"/>
              <a:t>GDP</a:t>
            </a:r>
            <a:r>
              <a:rPr lang="zh-CN" altLang="en-US" dirty="0" smtClean="0"/>
              <a:t>，是多少美元？</a:t>
            </a:r>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615" y="3073729"/>
            <a:ext cx="3204476" cy="2360632"/>
          </a:xfrm>
          <a:prstGeom prst="rect">
            <a:avLst/>
          </a:prstGeom>
        </p:spPr>
      </p:pic>
    </p:spTree>
    <p:extLst>
      <p:ext uri="{BB962C8B-B14F-4D97-AF65-F5344CB8AC3E}">
        <p14:creationId xmlns:p14="http://schemas.microsoft.com/office/powerpoint/2010/main" val="771262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2222083"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一、汇率法</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 xmlns:a16="http://schemas.microsoft.com/office/drawing/2014/main" id="{64E0D5C9-2305-4AAE-ADB3-A65AA685B074}"/>
              </a:ext>
            </a:extLst>
          </p:cNvPr>
          <p:cNvGrpSpPr/>
          <p:nvPr/>
        </p:nvGrpSpPr>
        <p:grpSpPr>
          <a:xfrm>
            <a:off x="5449546" y="3016544"/>
            <a:ext cx="6666814" cy="3286223"/>
            <a:chOff x="581711" y="2613132"/>
            <a:chExt cx="6666814" cy="3286223"/>
          </a:xfrm>
        </p:grpSpPr>
        <p:sp>
          <p:nvSpPr>
            <p:cNvPr id="2" name="矩形 1">
              <a:extLst>
                <a:ext uri="{FF2B5EF4-FFF2-40B4-BE49-F238E27FC236}">
                  <a16:creationId xmlns="" xmlns:a16="http://schemas.microsoft.com/office/drawing/2014/main" id="{F7D92181-5A06-45D7-B1E8-005CA3F9434D}"/>
                </a:ext>
              </a:extLst>
            </p:cNvPr>
            <p:cNvSpPr/>
            <p:nvPr/>
          </p:nvSpPr>
          <p:spPr>
            <a:xfrm>
              <a:off x="659954" y="2759781"/>
              <a:ext cx="6588571" cy="2554545"/>
            </a:xfrm>
            <a:prstGeom prst="rect">
              <a:avLst/>
            </a:prstGeom>
          </p:spPr>
          <p:txBody>
            <a:bodyPr wrap="square">
              <a:spAutoFit/>
            </a:bodyPr>
            <a:lstStyle/>
            <a:p>
              <a:r>
                <a:rPr lang="zh-CN" altLang="en-US" sz="2000" dirty="0" smtClean="0"/>
                <a:t>    </a:t>
              </a:r>
              <a:r>
                <a:rPr lang="en-US" altLang="zh-CN" sz="2000" dirty="0" smtClean="0"/>
                <a:t>1966</a:t>
              </a:r>
              <a:r>
                <a:rPr lang="zh-CN" altLang="en-US" sz="2000" dirty="0" smtClean="0"/>
                <a:t>年，世界银行将</a:t>
              </a:r>
              <a:r>
                <a:rPr lang="zh-CN" altLang="en-US" sz="2000" dirty="0"/>
                <a:t>各国用本国货币计算的国内生产总值</a:t>
              </a:r>
              <a:r>
                <a:rPr lang="en-US" altLang="zh-CN" sz="2000" dirty="0"/>
                <a:t>GDP</a:t>
              </a:r>
              <a:r>
                <a:rPr lang="zh-CN" altLang="en-US" sz="2000" dirty="0"/>
                <a:t>（即最好以可比价格计算，可以</a:t>
              </a:r>
              <a:r>
                <a:rPr lang="zh-CN" altLang="en-US" sz="2000" b="1" u="sng" dirty="0">
                  <a:solidFill>
                    <a:srgbClr val="FF0000"/>
                  </a:solidFill>
                </a:rPr>
                <a:t>消除价格变动</a:t>
              </a:r>
              <a:r>
                <a:rPr lang="zh-CN" altLang="en-US" sz="2000" dirty="0"/>
                <a:t>影响），以一定汇率换算为</a:t>
              </a:r>
              <a:r>
                <a:rPr lang="zh-CN" altLang="en-US" sz="2000" b="1" dirty="0">
                  <a:solidFill>
                    <a:srgbClr val="FF0000"/>
                  </a:solidFill>
                </a:rPr>
                <a:t>共同货币单位</a:t>
              </a:r>
              <a:r>
                <a:rPr lang="zh-CN" altLang="en-US" sz="2000" dirty="0"/>
                <a:t>（一般为美元），进行各国</a:t>
              </a:r>
              <a:r>
                <a:rPr lang="en-US" altLang="zh-CN" sz="2000" dirty="0"/>
                <a:t>GDP</a:t>
              </a:r>
              <a:r>
                <a:rPr lang="zh-CN" altLang="en-US" sz="2000" dirty="0"/>
                <a:t>或人均</a:t>
              </a:r>
              <a:r>
                <a:rPr lang="en-US" altLang="zh-CN" sz="2000" dirty="0"/>
                <a:t>GDP</a:t>
              </a:r>
              <a:r>
                <a:rPr lang="zh-CN" altLang="en-US" sz="2000" dirty="0"/>
                <a:t>的比较</a:t>
              </a:r>
              <a:r>
                <a:rPr lang="zh-CN" altLang="en-US" sz="2000" dirty="0" smtClean="0"/>
                <a:t>。</a:t>
              </a:r>
              <a:endParaRPr lang="en-US" altLang="zh-CN" sz="2000" dirty="0" smtClean="0"/>
            </a:p>
            <a:p>
              <a:endParaRPr lang="en-US" altLang="zh-CN" sz="2000" dirty="0" smtClean="0"/>
            </a:p>
            <a:p>
              <a:r>
                <a:rPr lang="zh-CN" altLang="en-US" sz="2000" dirty="0" smtClean="0"/>
                <a:t>    所</a:t>
              </a:r>
              <a:r>
                <a:rPr lang="zh-CN" altLang="en-US" sz="2000" dirty="0"/>
                <a:t>用的换算汇率可以</a:t>
              </a:r>
              <a:r>
                <a:rPr lang="zh-CN" altLang="en-US" sz="2000" b="1" dirty="0"/>
                <a:t>直接采用官方汇率</a:t>
              </a:r>
              <a:r>
                <a:rPr lang="zh-CN" altLang="en-US" sz="2000" dirty="0"/>
                <a:t>，也可以按</a:t>
              </a:r>
              <a:r>
                <a:rPr lang="zh-CN" altLang="en-US" sz="2000" b="1" dirty="0"/>
                <a:t>进口和出口汇率的平均数</a:t>
              </a:r>
              <a:r>
                <a:rPr lang="zh-CN" altLang="en-US" sz="2000" dirty="0"/>
                <a:t>，或</a:t>
              </a:r>
              <a:r>
                <a:rPr lang="zh-CN" altLang="en-US" sz="2000" b="1" dirty="0"/>
                <a:t>三年汇率的平均数</a:t>
              </a:r>
              <a:r>
                <a:rPr lang="zh-CN" altLang="en-US" sz="2000" dirty="0"/>
                <a:t>，其用意在于尽量消除汇率波动的</a:t>
              </a:r>
              <a:r>
                <a:rPr lang="zh-CN" altLang="en-US" sz="2000" dirty="0" smtClean="0"/>
                <a:t>影响。</a:t>
              </a:r>
              <a:endParaRPr lang="zh-CN" altLang="en-US" sz="2800" dirty="0"/>
            </a:p>
          </p:txBody>
        </p:sp>
        <p:sp>
          <p:nvSpPr>
            <p:cNvPr id="8" name="圆角矩形 9">
              <a:extLst>
                <a:ext uri="{FF2B5EF4-FFF2-40B4-BE49-F238E27FC236}">
                  <a16:creationId xmlns="" xmlns:a16="http://schemas.microsoft.com/office/drawing/2014/main" id="{158B8547-4C51-4C63-92C0-3B7B9F511496}"/>
                </a:ext>
              </a:extLst>
            </p:cNvPr>
            <p:cNvSpPr/>
            <p:nvPr/>
          </p:nvSpPr>
          <p:spPr>
            <a:xfrm>
              <a:off x="581711" y="2613132"/>
              <a:ext cx="6666814"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6" name="对角圆角矩形 10">
            <a:extLst>
              <a:ext uri="{FF2B5EF4-FFF2-40B4-BE49-F238E27FC236}">
                <a16:creationId xmlns="" xmlns:a16="http://schemas.microsoft.com/office/drawing/2014/main" id="{E350148A-32C5-49ED-A3E3-1657C716CC2E}"/>
              </a:ext>
            </a:extLst>
          </p:cNvPr>
          <p:cNvSpPr/>
          <p:nvPr/>
        </p:nvSpPr>
        <p:spPr>
          <a:xfrm>
            <a:off x="467850" y="1396302"/>
            <a:ext cx="3878556" cy="720000"/>
          </a:xfrm>
          <a:prstGeom prst="round2Diag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（二）计算方法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 xmlns:a16="http://schemas.microsoft.com/office/drawing/2014/main" id="{35682357-F85E-4567-9A90-CFE5D57C2564}"/>
              </a:ext>
            </a:extLst>
          </p:cNvPr>
          <p:cNvSpPr>
            <a:spLocks noGrp="1"/>
          </p:cNvSpPr>
          <p:nvPr>
            <p:ph type="sldNum" sz="quarter" idx="4"/>
          </p:nvPr>
        </p:nvSpPr>
        <p:spPr/>
        <p:txBody>
          <a:bodyPr/>
          <a:lstStyle/>
          <a:p>
            <a:fld id="{089E6A1B-787B-48C2-89E0-46ED219FD4E0}" type="slidenum">
              <a:rPr lang="zh-CN" altLang="en-US" smtClean="0"/>
              <a:pPr/>
              <a:t>31</a:t>
            </a:fld>
            <a:endParaRPr lang="zh-CN" altLang="en-US" dirty="0"/>
          </a:p>
        </p:txBody>
      </p:sp>
      <p:sp>
        <p:nvSpPr>
          <p:cNvPr id="17" name="矩形 16">
            <a:extLst>
              <a:ext uri="{FF2B5EF4-FFF2-40B4-BE49-F238E27FC236}">
                <a16:creationId xmlns="" xmlns:a16="http://schemas.microsoft.com/office/drawing/2014/main" id="{B026D30E-9113-BD46-AEE6-1EEA52EA0B67}"/>
              </a:ext>
            </a:extLst>
          </p:cNvPr>
          <p:cNvSpPr/>
          <p:nvPr/>
        </p:nvSpPr>
        <p:spPr>
          <a:xfrm>
            <a:off x="10123767" y="6924467"/>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235" y="1504390"/>
            <a:ext cx="2524125" cy="1428750"/>
          </a:xfrm>
          <a:prstGeom prst="rect">
            <a:avLst/>
          </a:prstGeom>
        </p:spPr>
      </p:pic>
      <p:grpSp>
        <p:nvGrpSpPr>
          <p:cNvPr id="19" name="组合 18">
            <a:extLst>
              <a:ext uri="{FF2B5EF4-FFF2-40B4-BE49-F238E27FC236}">
                <a16:creationId xmlns="" xmlns:a16="http://schemas.microsoft.com/office/drawing/2014/main" id="{64E0D5C9-2305-4AAE-ADB3-A65AA685B074}"/>
              </a:ext>
            </a:extLst>
          </p:cNvPr>
          <p:cNvGrpSpPr/>
          <p:nvPr/>
        </p:nvGrpSpPr>
        <p:grpSpPr>
          <a:xfrm>
            <a:off x="351169" y="3016543"/>
            <a:ext cx="4439091" cy="3286223"/>
            <a:chOff x="581711" y="2613132"/>
            <a:chExt cx="6666814" cy="3286223"/>
          </a:xfrm>
        </p:grpSpPr>
        <p:sp>
          <p:nvSpPr>
            <p:cNvPr id="20" name="矩形 19">
              <a:extLst>
                <a:ext uri="{FF2B5EF4-FFF2-40B4-BE49-F238E27FC236}">
                  <a16:creationId xmlns="" xmlns:a16="http://schemas.microsoft.com/office/drawing/2014/main" id="{F7D92181-5A06-45D7-B1E8-005CA3F9434D}"/>
                </a:ext>
              </a:extLst>
            </p:cNvPr>
            <p:cNvSpPr/>
            <p:nvPr/>
          </p:nvSpPr>
          <p:spPr>
            <a:xfrm>
              <a:off x="659954" y="2759781"/>
              <a:ext cx="6588571" cy="523220"/>
            </a:xfrm>
            <a:prstGeom prst="rect">
              <a:avLst/>
            </a:prstGeom>
            <a:ln w="57150">
              <a:solidFill>
                <a:srgbClr val="00B0F0"/>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2800" dirty="0" smtClean="0"/>
                <a:t>美元</a:t>
              </a:r>
              <a:endParaRPr lang="zh-CN" altLang="en-US" sz="2800" dirty="0"/>
            </a:p>
          </p:txBody>
        </p:sp>
        <p:sp>
          <p:nvSpPr>
            <p:cNvPr id="21" name="圆角矩形 9">
              <a:extLst>
                <a:ext uri="{FF2B5EF4-FFF2-40B4-BE49-F238E27FC236}">
                  <a16:creationId xmlns="" xmlns:a16="http://schemas.microsoft.com/office/drawing/2014/main" id="{158B8547-4C51-4C63-92C0-3B7B9F511496}"/>
                </a:ext>
              </a:extLst>
            </p:cNvPr>
            <p:cNvSpPr/>
            <p:nvPr/>
          </p:nvSpPr>
          <p:spPr>
            <a:xfrm>
              <a:off x="581711" y="2613132"/>
              <a:ext cx="6666814" cy="3286223"/>
            </a:xfrm>
            <a:prstGeom prst="roundRect">
              <a:avLst>
                <a:gd name="adj" fmla="val 8074"/>
              </a:avLst>
            </a:prstGeom>
            <a:ln w="571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200"/>
            </a:p>
          </p:txBody>
        </p:sp>
      </p:grpSp>
      <p:sp>
        <p:nvSpPr>
          <p:cNvPr id="22" name="矩形 21"/>
          <p:cNvSpPr/>
          <p:nvPr/>
        </p:nvSpPr>
        <p:spPr>
          <a:xfrm>
            <a:off x="467850" y="3163191"/>
            <a:ext cx="4220650" cy="1477328"/>
          </a:xfrm>
          <a:prstGeom prst="rect">
            <a:avLst/>
          </a:prstGeom>
        </p:spPr>
        <p:txBody>
          <a:bodyPr wrap="square">
            <a:spAutoFit/>
          </a:bodyPr>
          <a:lstStyle/>
          <a:p>
            <a:r>
              <a:rPr lang="en-US" altLang="zh-CN" dirty="0"/>
              <a:t>20</a:t>
            </a:r>
            <a:r>
              <a:rPr lang="zh-CN" altLang="en-US" dirty="0"/>
              <a:t>世纪</a:t>
            </a:r>
            <a:r>
              <a:rPr lang="en-US" altLang="zh-CN" dirty="0"/>
              <a:t>70</a:t>
            </a:r>
            <a:r>
              <a:rPr lang="zh-CN" altLang="en-US" dirty="0"/>
              <a:t>年代以前，</a:t>
            </a:r>
            <a:r>
              <a:rPr lang="zh-CN" altLang="en-US" b="1" dirty="0"/>
              <a:t>美元</a:t>
            </a:r>
            <a:r>
              <a:rPr lang="zh-CN" altLang="en-US" dirty="0"/>
              <a:t>作为国际上使用最为广泛的硬通货，在国际经济比较中通常把美元作为统一货币，用汇率法把各参比国的经济指标换算成为美元表示。</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850" y="4723891"/>
            <a:ext cx="1365337" cy="1460911"/>
          </a:xfrm>
          <a:prstGeom prst="rect">
            <a:avLst/>
          </a:prstGeom>
        </p:spPr>
      </p:pic>
      <p:sp>
        <p:nvSpPr>
          <p:cNvPr id="23" name="TextBox 22"/>
          <p:cNvSpPr txBox="1"/>
          <p:nvPr/>
        </p:nvSpPr>
        <p:spPr>
          <a:xfrm>
            <a:off x="2401426" y="5009029"/>
            <a:ext cx="2116785" cy="461665"/>
          </a:xfrm>
          <a:prstGeom prst="rect">
            <a:avLst/>
          </a:prstGeom>
          <a:noFill/>
        </p:spPr>
        <p:txBody>
          <a:bodyPr wrap="square" rtlCol="0">
            <a:spAutoFit/>
          </a:bodyPr>
          <a:lstStyle/>
          <a:p>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美元金本位制</a:t>
            </a:r>
            <a:endPar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6" name="矩形 25"/>
          <p:cNvSpPr/>
          <p:nvPr/>
        </p:nvSpPr>
        <p:spPr>
          <a:xfrm>
            <a:off x="5779894" y="2218765"/>
            <a:ext cx="2033394" cy="584775"/>
          </a:xfrm>
          <a:prstGeom prst="rect">
            <a:avLst/>
          </a:prstGeom>
        </p:spPr>
        <p:txBody>
          <a:bodyPr wrap="square">
            <a:spAutoFit/>
          </a:bodyPr>
          <a:lstStyle/>
          <a:p>
            <a:r>
              <a:rPr lang="zh-CN" altLang="en-US" sz="3200" b="1" dirty="0">
                <a:solidFill>
                  <a:schemeClr val="accent1">
                    <a:lumMod val="50000"/>
                  </a:schemeClr>
                </a:solidFill>
              </a:rPr>
              <a:t>图表集法</a:t>
            </a:r>
          </a:p>
        </p:txBody>
      </p:sp>
    </p:spTree>
    <p:extLst>
      <p:ext uri="{BB962C8B-B14F-4D97-AF65-F5344CB8AC3E}">
        <p14:creationId xmlns:p14="http://schemas.microsoft.com/office/powerpoint/2010/main" val="1190569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2222083"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一、汇率法</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 xmlns:a16="http://schemas.microsoft.com/office/drawing/2014/main" id="{64E0D5C9-2305-4AAE-ADB3-A65AA685B074}"/>
              </a:ext>
            </a:extLst>
          </p:cNvPr>
          <p:cNvGrpSpPr/>
          <p:nvPr/>
        </p:nvGrpSpPr>
        <p:grpSpPr>
          <a:xfrm>
            <a:off x="462149" y="2767090"/>
            <a:ext cx="11250239" cy="3600092"/>
            <a:chOff x="581711" y="2613132"/>
            <a:chExt cx="6666814" cy="3286223"/>
          </a:xfrm>
        </p:grpSpPr>
        <p:sp>
          <p:nvSpPr>
            <p:cNvPr id="2" name="矩形 1">
              <a:extLst>
                <a:ext uri="{FF2B5EF4-FFF2-40B4-BE49-F238E27FC236}">
                  <a16:creationId xmlns="" xmlns:a16="http://schemas.microsoft.com/office/drawing/2014/main" id="{F7D92181-5A06-45D7-B1E8-005CA3F9434D}"/>
                </a:ext>
              </a:extLst>
            </p:cNvPr>
            <p:cNvSpPr/>
            <p:nvPr/>
          </p:nvSpPr>
          <p:spPr>
            <a:xfrm>
              <a:off x="659954" y="2759781"/>
              <a:ext cx="6588571" cy="400110"/>
            </a:xfrm>
            <a:prstGeom prst="rect">
              <a:avLst/>
            </a:prstGeom>
          </p:spPr>
          <p:txBody>
            <a:bodyPr wrap="square">
              <a:spAutoFit/>
            </a:bodyPr>
            <a:lstStyle/>
            <a:p>
              <a:r>
                <a:rPr lang="zh-CN" altLang="en-US" sz="2000" b="1" dirty="0"/>
                <a:t>图表集法计算步骤</a:t>
              </a:r>
            </a:p>
          </p:txBody>
        </p:sp>
        <p:sp>
          <p:nvSpPr>
            <p:cNvPr id="8" name="圆角矩形 9">
              <a:extLst>
                <a:ext uri="{FF2B5EF4-FFF2-40B4-BE49-F238E27FC236}">
                  <a16:creationId xmlns="" xmlns:a16="http://schemas.microsoft.com/office/drawing/2014/main" id="{158B8547-4C51-4C63-92C0-3B7B9F511496}"/>
                </a:ext>
              </a:extLst>
            </p:cNvPr>
            <p:cNvSpPr/>
            <p:nvPr/>
          </p:nvSpPr>
          <p:spPr>
            <a:xfrm>
              <a:off x="581711" y="2613132"/>
              <a:ext cx="6666814"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6" name="对角圆角矩形 10">
            <a:extLst>
              <a:ext uri="{FF2B5EF4-FFF2-40B4-BE49-F238E27FC236}">
                <a16:creationId xmlns="" xmlns:a16="http://schemas.microsoft.com/office/drawing/2014/main" id="{E350148A-32C5-49ED-A3E3-1657C716CC2E}"/>
              </a:ext>
            </a:extLst>
          </p:cNvPr>
          <p:cNvSpPr/>
          <p:nvPr/>
        </p:nvSpPr>
        <p:spPr>
          <a:xfrm>
            <a:off x="462149" y="1277356"/>
            <a:ext cx="3878556" cy="720000"/>
          </a:xfrm>
          <a:prstGeom prst="round2Diag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（二）计算方法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 xmlns:a16="http://schemas.microsoft.com/office/drawing/2014/main" id="{35682357-F85E-4567-9A90-CFE5D57C2564}"/>
              </a:ext>
            </a:extLst>
          </p:cNvPr>
          <p:cNvSpPr>
            <a:spLocks noGrp="1"/>
          </p:cNvSpPr>
          <p:nvPr>
            <p:ph type="sldNum" sz="quarter" idx="4"/>
          </p:nvPr>
        </p:nvSpPr>
        <p:spPr/>
        <p:txBody>
          <a:bodyPr/>
          <a:lstStyle/>
          <a:p>
            <a:fld id="{089E6A1B-787B-48C2-89E0-46ED219FD4E0}" type="slidenum">
              <a:rPr lang="zh-CN" altLang="en-US" smtClean="0"/>
              <a:pPr/>
              <a:t>32</a:t>
            </a:fld>
            <a:endParaRPr lang="zh-CN" altLang="en-US" dirty="0"/>
          </a:p>
        </p:txBody>
      </p:sp>
      <p:sp>
        <p:nvSpPr>
          <p:cNvPr id="17" name="矩形 16">
            <a:extLst>
              <a:ext uri="{FF2B5EF4-FFF2-40B4-BE49-F238E27FC236}">
                <a16:creationId xmlns="" xmlns:a16="http://schemas.microsoft.com/office/drawing/2014/main" id="{B026D30E-9113-BD46-AEE6-1EEA52EA0B67}"/>
              </a:ext>
            </a:extLst>
          </p:cNvPr>
          <p:cNvSpPr/>
          <p:nvPr/>
        </p:nvSpPr>
        <p:spPr>
          <a:xfrm>
            <a:off x="10123767" y="6924467"/>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8237" y="1010290"/>
            <a:ext cx="2777222" cy="1572013"/>
          </a:xfrm>
          <a:prstGeom prst="rect">
            <a:avLst/>
          </a:prstGeom>
        </p:spPr>
      </p:pic>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261630590"/>
              </p:ext>
            </p:extLst>
          </p:nvPr>
        </p:nvGraphicFramePr>
        <p:xfrm>
          <a:off x="1043196" y="3738311"/>
          <a:ext cx="4229044" cy="712694"/>
        </p:xfrm>
        <a:graphic>
          <a:graphicData uri="http://schemas.openxmlformats.org/presentationml/2006/ole">
            <mc:AlternateContent xmlns:mc="http://schemas.openxmlformats.org/markup-compatibility/2006">
              <mc:Choice xmlns:v="urn:schemas-microsoft-com:vml" Requires="v">
                <p:oleObj spid="_x0000_s9263" name="Equation" r:id="rId5" imgW="2844800" imgH="457200" progId="Equation.DSMT4">
                  <p:embed/>
                </p:oleObj>
              </mc:Choice>
              <mc:Fallback>
                <p:oleObj name="Equation" r:id="rId5" imgW="2844800" imgH="4572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196" y="3738311"/>
                        <a:ext cx="4229044" cy="712694"/>
                      </a:xfrm>
                      <a:prstGeom prst="rect">
                        <a:avLst/>
                      </a:prstGeom>
                      <a:noFill/>
                    </p:spPr>
                  </p:pic>
                </p:oleObj>
              </mc:Fallback>
            </mc:AlternateContent>
          </a:graphicData>
        </a:graphic>
      </p:graphicFrame>
      <p:sp>
        <p:nvSpPr>
          <p:cNvPr id="12" name="TextBox 11"/>
          <p:cNvSpPr txBox="1"/>
          <p:nvPr/>
        </p:nvSpPr>
        <p:spPr>
          <a:xfrm>
            <a:off x="718341" y="3368979"/>
            <a:ext cx="1971186" cy="369332"/>
          </a:xfrm>
          <a:prstGeom prst="rect">
            <a:avLst/>
          </a:prstGeom>
          <a:noFill/>
        </p:spPr>
        <p:txBody>
          <a:bodyPr wrap="square" rtlCol="0">
            <a:spAutoFit/>
          </a:bodyPr>
          <a:lstStyle/>
          <a:p>
            <a:r>
              <a:rPr lang="en-US" altLang="zh-CN" dirty="0" smtClean="0"/>
              <a:t>1.</a:t>
            </a:r>
            <a:r>
              <a:rPr lang="zh-CN" altLang="en-US" dirty="0" smtClean="0"/>
              <a:t>换算因子</a:t>
            </a:r>
            <a:endParaRPr lang="zh-CN" altLang="en-US" dirty="0"/>
          </a:p>
        </p:txBody>
      </p:sp>
      <p:sp>
        <p:nvSpPr>
          <p:cNvPr id="28" name="矩形 27"/>
          <p:cNvSpPr/>
          <p:nvPr/>
        </p:nvSpPr>
        <p:spPr>
          <a:xfrm>
            <a:off x="885758" y="4460421"/>
            <a:ext cx="11196450" cy="338554"/>
          </a:xfrm>
          <a:prstGeom prst="rect">
            <a:avLst/>
          </a:prstGeom>
        </p:spPr>
        <p:txBody>
          <a:bodyPr wrap="square">
            <a:spAutoFit/>
          </a:bodyPr>
          <a:lstStyle/>
          <a:p>
            <a:r>
              <a:rPr lang="zh-CN" altLang="en-US" sz="1600" dirty="0"/>
              <a:t>式中， 为第</a:t>
            </a:r>
            <a:r>
              <a:rPr lang="en-US" altLang="zh-CN" sz="1600" dirty="0"/>
              <a:t>t</a:t>
            </a:r>
            <a:r>
              <a:rPr lang="zh-CN" altLang="en-US" sz="1600" dirty="0"/>
              <a:t>年的换算因子，是计算年</a:t>
            </a:r>
            <a:r>
              <a:rPr lang="en-US" altLang="zh-CN" sz="1600" dirty="0"/>
              <a:t>GDP</a:t>
            </a:r>
            <a:r>
              <a:rPr lang="zh-CN" altLang="en-US" sz="1600" dirty="0"/>
              <a:t>缩减指数； 为</a:t>
            </a:r>
            <a:r>
              <a:rPr lang="en-US" altLang="zh-CN" sz="1600" dirty="0"/>
              <a:t>t</a:t>
            </a:r>
            <a:r>
              <a:rPr lang="zh-CN" altLang="en-US" sz="1600" dirty="0"/>
              <a:t>年的年平均汇率（本币</a:t>
            </a:r>
            <a:r>
              <a:rPr lang="en-US" altLang="zh-CN" sz="1600" dirty="0"/>
              <a:t>/</a:t>
            </a:r>
            <a:r>
              <a:rPr lang="zh-CN" altLang="en-US" sz="1600" dirty="0"/>
              <a:t>美元）； 为</a:t>
            </a:r>
            <a:r>
              <a:rPr lang="en-US" altLang="zh-CN" sz="1600" dirty="0"/>
              <a:t>t</a:t>
            </a:r>
            <a:r>
              <a:rPr lang="zh-CN" altLang="en-US" sz="1600" dirty="0"/>
              <a:t>年的美元</a:t>
            </a:r>
            <a:r>
              <a:rPr lang="en-US" altLang="zh-CN" sz="1600" dirty="0"/>
              <a:t>GDP</a:t>
            </a:r>
            <a:r>
              <a:rPr lang="zh-CN" altLang="en-US" sz="1600" dirty="0"/>
              <a:t>缩减指数。</a:t>
            </a:r>
          </a:p>
        </p:txBody>
      </p:sp>
      <p:sp>
        <p:nvSpPr>
          <p:cNvPr id="29"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p:cNvGraphicFramePr>
            <a:graphicFrameLocks noChangeAspect="1"/>
          </p:cNvGraphicFramePr>
          <p:nvPr>
            <p:extLst>
              <p:ext uri="{D42A27DB-BD31-4B8C-83A1-F6EECF244321}">
                <p14:modId xmlns:p14="http://schemas.microsoft.com/office/powerpoint/2010/main" val="2896167488"/>
              </p:ext>
            </p:extLst>
          </p:nvPr>
        </p:nvGraphicFramePr>
        <p:xfrm>
          <a:off x="1469161" y="4460421"/>
          <a:ext cx="209926" cy="323214"/>
        </p:xfrm>
        <a:graphic>
          <a:graphicData uri="http://schemas.openxmlformats.org/presentationml/2006/ole">
            <mc:AlternateContent xmlns:mc="http://schemas.openxmlformats.org/markup-compatibility/2006">
              <mc:Choice xmlns:v="urn:schemas-microsoft-com:vml" Requires="v">
                <p:oleObj spid="_x0000_s9264" name="Equation" r:id="rId7" imgW="152334" imgH="228501" progId="Equation.DSMT4">
                  <p:embed/>
                </p:oleObj>
              </mc:Choice>
              <mc:Fallback>
                <p:oleObj name="Equation" r:id="rId7" imgW="152334" imgH="228501"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9161" y="4460421"/>
                        <a:ext cx="209926" cy="323214"/>
                      </a:xfrm>
                      <a:prstGeom prst="rect">
                        <a:avLst/>
                      </a:prstGeom>
                      <a:noFill/>
                    </p:spPr>
                  </p:pic>
                </p:oleObj>
              </mc:Fallback>
            </mc:AlternateContent>
          </a:graphicData>
        </a:graphic>
      </p:graphicFrame>
      <p:sp>
        <p:nvSpPr>
          <p:cNvPr id="31"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对象 31"/>
          <p:cNvGraphicFramePr>
            <a:graphicFrameLocks noChangeAspect="1"/>
          </p:cNvGraphicFramePr>
          <p:nvPr>
            <p:extLst>
              <p:ext uri="{D42A27DB-BD31-4B8C-83A1-F6EECF244321}">
                <p14:modId xmlns:p14="http://schemas.microsoft.com/office/powerpoint/2010/main" val="4251853443"/>
              </p:ext>
            </p:extLst>
          </p:nvPr>
        </p:nvGraphicFramePr>
        <p:xfrm>
          <a:off x="5676128" y="4419091"/>
          <a:ext cx="226947" cy="349422"/>
        </p:xfrm>
        <a:graphic>
          <a:graphicData uri="http://schemas.openxmlformats.org/presentationml/2006/ole">
            <mc:AlternateContent xmlns:mc="http://schemas.openxmlformats.org/markup-compatibility/2006">
              <mc:Choice xmlns:v="urn:schemas-microsoft-com:vml" Requires="v">
                <p:oleObj spid="_x0000_s9265" name="Equation" r:id="rId9" imgW="139700" imgH="228600" progId="Equation.DSMT4">
                  <p:embed/>
                </p:oleObj>
              </mc:Choice>
              <mc:Fallback>
                <p:oleObj name="Equation" r:id="rId9" imgW="139700" imgH="2286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6128" y="4419091"/>
                        <a:ext cx="226947" cy="349422"/>
                      </a:xfrm>
                      <a:prstGeom prst="rect">
                        <a:avLst/>
                      </a:prstGeom>
                      <a:noFill/>
                    </p:spPr>
                  </p:pic>
                </p:oleObj>
              </mc:Fallback>
            </mc:AlternateContent>
          </a:graphicData>
        </a:graphic>
      </p:graphicFrame>
      <p:sp>
        <p:nvSpPr>
          <p:cNvPr id="33" name="Rectangle 1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 name="对象 33"/>
          <p:cNvGraphicFramePr>
            <a:graphicFrameLocks noChangeAspect="1"/>
          </p:cNvGraphicFramePr>
          <p:nvPr>
            <p:extLst>
              <p:ext uri="{D42A27DB-BD31-4B8C-83A1-F6EECF244321}">
                <p14:modId xmlns:p14="http://schemas.microsoft.com/office/powerpoint/2010/main" val="684813092"/>
              </p:ext>
            </p:extLst>
          </p:nvPr>
        </p:nvGraphicFramePr>
        <p:xfrm>
          <a:off x="8921664" y="4474700"/>
          <a:ext cx="256440" cy="324275"/>
        </p:xfrm>
        <a:graphic>
          <a:graphicData uri="http://schemas.openxmlformats.org/presentationml/2006/ole">
            <mc:AlternateContent xmlns:mc="http://schemas.openxmlformats.org/markup-compatibility/2006">
              <mc:Choice xmlns:v="urn:schemas-microsoft-com:vml" Requires="v">
                <p:oleObj spid="_x0000_s9266" name="Equation" r:id="rId11" imgW="203112" imgH="241195" progId="Equation.DSMT4">
                  <p:embed/>
                </p:oleObj>
              </mc:Choice>
              <mc:Fallback>
                <p:oleObj name="Equation" r:id="rId11" imgW="203112" imgH="241195"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21664" y="4474700"/>
                        <a:ext cx="256440" cy="324275"/>
                      </a:xfrm>
                      <a:prstGeom prst="rect">
                        <a:avLst/>
                      </a:prstGeom>
                      <a:noFill/>
                    </p:spPr>
                  </p:pic>
                </p:oleObj>
              </mc:Fallback>
            </mc:AlternateContent>
          </a:graphicData>
        </a:graphic>
      </p:graphicFrame>
      <p:sp>
        <p:nvSpPr>
          <p:cNvPr id="39" name="TextBox 38"/>
          <p:cNvSpPr txBox="1"/>
          <p:nvPr/>
        </p:nvSpPr>
        <p:spPr>
          <a:xfrm>
            <a:off x="803970" y="5000555"/>
            <a:ext cx="4117654" cy="369332"/>
          </a:xfrm>
          <a:prstGeom prst="rect">
            <a:avLst/>
          </a:prstGeom>
          <a:noFill/>
        </p:spPr>
        <p:txBody>
          <a:bodyPr wrap="square" rtlCol="0">
            <a:spAutoFit/>
          </a:bodyPr>
          <a:lstStyle/>
          <a:p>
            <a:r>
              <a:rPr lang="en-US" altLang="zh-CN" dirty="0"/>
              <a:t>2</a:t>
            </a:r>
            <a:r>
              <a:rPr lang="en-US" altLang="zh-CN" dirty="0" smtClean="0"/>
              <a:t>.</a:t>
            </a:r>
            <a:r>
              <a:rPr lang="zh-CN" altLang="en-US" dirty="0"/>
              <a:t>计算第</a:t>
            </a:r>
            <a:r>
              <a:rPr lang="en-US" altLang="zh-CN" dirty="0"/>
              <a:t>t</a:t>
            </a:r>
            <a:r>
              <a:rPr lang="zh-CN" altLang="en-US" dirty="0"/>
              <a:t>年以美元表示的人均</a:t>
            </a:r>
            <a:r>
              <a:rPr lang="en-US" altLang="zh-CN" dirty="0"/>
              <a:t>GDP</a:t>
            </a:r>
            <a:endParaRPr lang="zh-CN" altLang="en-US" dirty="0"/>
          </a:p>
        </p:txBody>
      </p:sp>
      <p:sp>
        <p:nvSpPr>
          <p:cNvPr id="40"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 name="对象 40"/>
          <p:cNvGraphicFramePr>
            <a:graphicFrameLocks noChangeAspect="1"/>
          </p:cNvGraphicFramePr>
          <p:nvPr>
            <p:extLst>
              <p:ext uri="{D42A27DB-BD31-4B8C-83A1-F6EECF244321}">
                <p14:modId xmlns:p14="http://schemas.microsoft.com/office/powerpoint/2010/main" val="2207137663"/>
              </p:ext>
            </p:extLst>
          </p:nvPr>
        </p:nvGraphicFramePr>
        <p:xfrm>
          <a:off x="1292678" y="5459505"/>
          <a:ext cx="1948998" cy="450477"/>
        </p:xfrm>
        <a:graphic>
          <a:graphicData uri="http://schemas.openxmlformats.org/presentationml/2006/ole">
            <mc:AlternateContent xmlns:mc="http://schemas.openxmlformats.org/markup-compatibility/2006">
              <mc:Choice xmlns:v="urn:schemas-microsoft-com:vml" Requires="v">
                <p:oleObj spid="_x0000_s9267" name="Equation" r:id="rId13" imgW="1117115" imgH="253890" progId="Equation.DSMT4">
                  <p:embed/>
                </p:oleObj>
              </mc:Choice>
              <mc:Fallback>
                <p:oleObj name="Equation" r:id="rId13" imgW="1117115" imgH="253890" progId="Equation.DSMT4">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2678" y="5459505"/>
                        <a:ext cx="1948998" cy="450477"/>
                      </a:xfrm>
                      <a:prstGeom prst="rect">
                        <a:avLst/>
                      </a:prstGeom>
                      <a:noFill/>
                    </p:spPr>
                  </p:pic>
                </p:oleObj>
              </mc:Fallback>
            </mc:AlternateContent>
          </a:graphicData>
        </a:graphic>
      </p:graphicFrame>
      <p:sp>
        <p:nvSpPr>
          <p:cNvPr id="42" name="矩形 41"/>
          <p:cNvSpPr/>
          <p:nvPr/>
        </p:nvSpPr>
        <p:spPr>
          <a:xfrm>
            <a:off x="876298" y="5952582"/>
            <a:ext cx="11199159" cy="338554"/>
          </a:xfrm>
          <a:prstGeom prst="rect">
            <a:avLst/>
          </a:prstGeom>
        </p:spPr>
        <p:txBody>
          <a:bodyPr wrap="square">
            <a:spAutoFit/>
          </a:bodyPr>
          <a:lstStyle/>
          <a:p>
            <a:r>
              <a:rPr lang="zh-CN" altLang="en-US" sz="1600" dirty="0"/>
              <a:t>其中， 为第</a:t>
            </a:r>
            <a:r>
              <a:rPr lang="en-US" altLang="zh-CN" sz="1600" dirty="0"/>
              <a:t>t</a:t>
            </a:r>
            <a:r>
              <a:rPr lang="zh-CN" altLang="en-US" sz="1600" dirty="0"/>
              <a:t>年现价</a:t>
            </a:r>
            <a:r>
              <a:rPr lang="en-US" altLang="zh-CN" sz="1600" dirty="0"/>
              <a:t>GDP</a:t>
            </a:r>
            <a:r>
              <a:rPr lang="zh-CN" altLang="en-US" sz="1600" dirty="0"/>
              <a:t>（本币表示）； 为第</a:t>
            </a:r>
            <a:r>
              <a:rPr lang="en-US" altLang="zh-CN" sz="1600" dirty="0"/>
              <a:t>t</a:t>
            </a:r>
            <a:r>
              <a:rPr lang="zh-CN" altLang="en-US" sz="1600" dirty="0"/>
              <a:t>年的年平均人口。</a:t>
            </a:r>
          </a:p>
        </p:txBody>
      </p:sp>
      <p:sp>
        <p:nvSpPr>
          <p:cNvPr id="43"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4" name="对象 43"/>
          <p:cNvGraphicFramePr>
            <a:graphicFrameLocks noChangeAspect="1"/>
          </p:cNvGraphicFramePr>
          <p:nvPr>
            <p:extLst>
              <p:ext uri="{D42A27DB-BD31-4B8C-83A1-F6EECF244321}">
                <p14:modId xmlns:p14="http://schemas.microsoft.com/office/powerpoint/2010/main" val="3560256521"/>
              </p:ext>
            </p:extLst>
          </p:nvPr>
        </p:nvGraphicFramePr>
        <p:xfrm>
          <a:off x="1492623" y="6005177"/>
          <a:ext cx="157163" cy="233363"/>
        </p:xfrm>
        <a:graphic>
          <a:graphicData uri="http://schemas.openxmlformats.org/presentationml/2006/ole">
            <mc:AlternateContent xmlns:mc="http://schemas.openxmlformats.org/markup-compatibility/2006">
              <mc:Choice xmlns:v="urn:schemas-microsoft-com:vml" Requires="v">
                <p:oleObj spid="_x0000_s9268" name="Equation" r:id="rId15" imgW="152334" imgH="228501" progId="Equation.DSMT4">
                  <p:embed/>
                </p:oleObj>
              </mc:Choice>
              <mc:Fallback>
                <p:oleObj name="Equation" r:id="rId15" imgW="152334" imgH="228501" progId="Equation.DSMT4">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2623" y="6005177"/>
                        <a:ext cx="157163" cy="233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Rectangle 2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6" name="对象 45"/>
          <p:cNvGraphicFramePr>
            <a:graphicFrameLocks noChangeAspect="1"/>
          </p:cNvGraphicFramePr>
          <p:nvPr>
            <p:extLst>
              <p:ext uri="{D42A27DB-BD31-4B8C-83A1-F6EECF244321}">
                <p14:modId xmlns:p14="http://schemas.microsoft.com/office/powerpoint/2010/main" val="310203930"/>
              </p:ext>
            </p:extLst>
          </p:nvPr>
        </p:nvGraphicFramePr>
        <p:xfrm>
          <a:off x="4444253" y="6005177"/>
          <a:ext cx="195263" cy="233363"/>
        </p:xfrm>
        <a:graphic>
          <a:graphicData uri="http://schemas.openxmlformats.org/presentationml/2006/ole">
            <mc:AlternateContent xmlns:mc="http://schemas.openxmlformats.org/markup-compatibility/2006">
              <mc:Choice xmlns:v="urn:schemas-microsoft-com:vml" Requires="v">
                <p:oleObj spid="_x0000_s9269" name="Equation" r:id="rId17" imgW="203112" imgH="228501" progId="Equation.DSMT4">
                  <p:embed/>
                </p:oleObj>
              </mc:Choice>
              <mc:Fallback>
                <p:oleObj name="Equation" r:id="rId17" imgW="203112" imgH="228501" progId="Equation.DSMT4">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4253" y="6005177"/>
                        <a:ext cx="195263" cy="233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1456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2222083"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一、汇率法</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 xmlns:a16="http://schemas.microsoft.com/office/drawing/2014/main" id="{64E0D5C9-2305-4AAE-ADB3-A65AA685B074}"/>
              </a:ext>
            </a:extLst>
          </p:cNvPr>
          <p:cNvGrpSpPr/>
          <p:nvPr/>
        </p:nvGrpSpPr>
        <p:grpSpPr>
          <a:xfrm>
            <a:off x="462149" y="2178424"/>
            <a:ext cx="11250239" cy="4188758"/>
            <a:chOff x="581711" y="2613132"/>
            <a:chExt cx="6666814" cy="3286223"/>
          </a:xfrm>
        </p:grpSpPr>
        <p:sp>
          <p:nvSpPr>
            <p:cNvPr id="2" name="矩形 1">
              <a:extLst>
                <a:ext uri="{FF2B5EF4-FFF2-40B4-BE49-F238E27FC236}">
                  <a16:creationId xmlns="" xmlns:a16="http://schemas.microsoft.com/office/drawing/2014/main" id="{F7D92181-5A06-45D7-B1E8-005CA3F9434D}"/>
                </a:ext>
              </a:extLst>
            </p:cNvPr>
            <p:cNvSpPr/>
            <p:nvPr/>
          </p:nvSpPr>
          <p:spPr>
            <a:xfrm>
              <a:off x="659954" y="2759781"/>
              <a:ext cx="6588571" cy="365227"/>
            </a:xfrm>
            <a:prstGeom prst="rect">
              <a:avLst/>
            </a:prstGeom>
          </p:spPr>
          <p:txBody>
            <a:bodyPr wrap="square">
              <a:spAutoFit/>
            </a:bodyPr>
            <a:lstStyle/>
            <a:p>
              <a:r>
                <a:rPr lang="zh-CN" altLang="en-US" sz="2000" b="1" dirty="0" smtClean="0"/>
                <a:t>举例说明</a:t>
              </a:r>
              <a:endParaRPr lang="zh-CN" altLang="en-US" sz="2000" b="1" dirty="0"/>
            </a:p>
          </p:txBody>
        </p:sp>
        <p:sp>
          <p:nvSpPr>
            <p:cNvPr id="8" name="圆角矩形 9">
              <a:extLst>
                <a:ext uri="{FF2B5EF4-FFF2-40B4-BE49-F238E27FC236}">
                  <a16:creationId xmlns="" xmlns:a16="http://schemas.microsoft.com/office/drawing/2014/main" id="{158B8547-4C51-4C63-92C0-3B7B9F511496}"/>
                </a:ext>
              </a:extLst>
            </p:cNvPr>
            <p:cNvSpPr/>
            <p:nvPr/>
          </p:nvSpPr>
          <p:spPr>
            <a:xfrm>
              <a:off x="581711" y="2613132"/>
              <a:ext cx="6666814"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6" name="对角圆角矩形 10">
            <a:extLst>
              <a:ext uri="{FF2B5EF4-FFF2-40B4-BE49-F238E27FC236}">
                <a16:creationId xmlns="" xmlns:a16="http://schemas.microsoft.com/office/drawing/2014/main" id="{E350148A-32C5-49ED-A3E3-1657C716CC2E}"/>
              </a:ext>
            </a:extLst>
          </p:cNvPr>
          <p:cNvSpPr/>
          <p:nvPr/>
        </p:nvSpPr>
        <p:spPr>
          <a:xfrm>
            <a:off x="462149" y="1277356"/>
            <a:ext cx="3878556" cy="720000"/>
          </a:xfrm>
          <a:prstGeom prst="round2Diag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（二）计算方法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 xmlns:a16="http://schemas.microsoft.com/office/drawing/2014/main" id="{35682357-F85E-4567-9A90-CFE5D57C2564}"/>
              </a:ext>
            </a:extLst>
          </p:cNvPr>
          <p:cNvSpPr>
            <a:spLocks noGrp="1"/>
          </p:cNvSpPr>
          <p:nvPr>
            <p:ph type="sldNum" sz="quarter" idx="4"/>
          </p:nvPr>
        </p:nvSpPr>
        <p:spPr/>
        <p:txBody>
          <a:bodyPr/>
          <a:lstStyle/>
          <a:p>
            <a:fld id="{089E6A1B-787B-48C2-89E0-46ED219FD4E0}" type="slidenum">
              <a:rPr lang="zh-CN" altLang="en-US" smtClean="0"/>
              <a:pPr/>
              <a:t>33</a:t>
            </a:fld>
            <a:endParaRPr lang="zh-CN" altLang="en-US" dirty="0"/>
          </a:p>
        </p:txBody>
      </p:sp>
      <p:sp>
        <p:nvSpPr>
          <p:cNvPr id="17" name="矩形 16">
            <a:extLst>
              <a:ext uri="{FF2B5EF4-FFF2-40B4-BE49-F238E27FC236}">
                <a16:creationId xmlns="" xmlns:a16="http://schemas.microsoft.com/office/drawing/2014/main" id="{B026D30E-9113-BD46-AEE6-1EEA52EA0B67}"/>
              </a:ext>
            </a:extLst>
          </p:cNvPr>
          <p:cNvSpPr/>
          <p:nvPr/>
        </p:nvSpPr>
        <p:spPr>
          <a:xfrm>
            <a:off x="10123767" y="6924467"/>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237" y="1010290"/>
            <a:ext cx="2777222" cy="1572013"/>
          </a:xfrm>
          <a:prstGeom prst="rect">
            <a:avLst/>
          </a:prstGeom>
        </p:spPr>
      </p:pic>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Rectangle 1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2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296" name="Picture 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954" y="2832800"/>
            <a:ext cx="6134501" cy="2880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07"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4484" y="2830883"/>
            <a:ext cx="6188822" cy="207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09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96"/>
                                        </p:tgtEl>
                                        <p:attrNameLst>
                                          <p:attrName>style.visibility</p:attrName>
                                        </p:attrNameLst>
                                      </p:cBhvr>
                                      <p:to>
                                        <p:strVal val="visible"/>
                                      </p:to>
                                    </p:set>
                                    <p:animEffect transition="in" filter="fade">
                                      <p:cBhvr>
                                        <p:cTn id="7" dur="500"/>
                                        <p:tgtEl>
                                          <p:spTgt spid="112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07"/>
                                        </p:tgtEl>
                                        <p:attrNameLst>
                                          <p:attrName>style.visibility</p:attrName>
                                        </p:attrNameLst>
                                      </p:cBhvr>
                                      <p:to>
                                        <p:strVal val="visible"/>
                                      </p:to>
                                    </p:set>
                                    <p:animEffect transition="in" filter="fade">
                                      <p:cBhvr>
                                        <p:cTn id="12" dur="500"/>
                                        <p:tgtEl>
                                          <p:spTgt spid="11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1F1EA8B-E68E-44E9-AECA-6944E958213D}"/>
              </a:ext>
            </a:extLst>
          </p:cNvPr>
          <p:cNvSpPr/>
          <p:nvPr/>
        </p:nvSpPr>
        <p:spPr>
          <a:xfrm>
            <a:off x="936084" y="2022685"/>
            <a:ext cx="5365553" cy="3490186"/>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000" b="1" dirty="0">
                <a:solidFill>
                  <a:srgbClr val="00A9F3"/>
                </a:solidFill>
              </a:rPr>
              <a:t>国际比较</a:t>
            </a:r>
            <a:r>
              <a:rPr lang="zh-CN" altLang="en-US" sz="2000" b="1" dirty="0" smtClean="0">
                <a:solidFill>
                  <a:srgbClr val="00A9F3"/>
                </a:solidFill>
              </a:rPr>
              <a:t>项目</a:t>
            </a:r>
            <a:r>
              <a:rPr lang="en-US" altLang="zh-CN" sz="2000" b="1" dirty="0" smtClean="0">
                <a:solidFill>
                  <a:srgbClr val="00A9F3"/>
                </a:solidFill>
              </a:rPr>
              <a:t>(</a:t>
            </a:r>
            <a:r>
              <a:rPr lang="en-US" altLang="zh-CN" sz="2000" b="1" dirty="0">
                <a:solidFill>
                  <a:srgbClr val="00A9F3"/>
                </a:solidFill>
              </a:rPr>
              <a:t>International </a:t>
            </a:r>
            <a:r>
              <a:rPr lang="en-US" altLang="zh-CN" sz="2000" b="1" dirty="0">
                <a:solidFill>
                  <a:srgbClr val="00A9F3"/>
                </a:solidFill>
              </a:rPr>
              <a:t>Comparison </a:t>
            </a:r>
            <a:r>
              <a:rPr lang="en-US" altLang="zh-CN" sz="2000" b="1" dirty="0" err="1">
                <a:solidFill>
                  <a:srgbClr val="00A9F3"/>
                </a:solidFill>
              </a:rPr>
              <a:t>Programme</a:t>
            </a:r>
            <a:r>
              <a:rPr lang="en-US" altLang="zh-CN" sz="2000" b="1" dirty="0">
                <a:solidFill>
                  <a:srgbClr val="00A9F3"/>
                </a:solidFill>
              </a:rPr>
              <a:t>, ICP</a:t>
            </a:r>
            <a:r>
              <a:rPr lang="en-US" altLang="zh-CN" sz="2000" b="1" dirty="0" smtClean="0">
                <a:solidFill>
                  <a:srgbClr val="00A9F3"/>
                </a:solidFill>
              </a:rPr>
              <a:t>)</a:t>
            </a:r>
            <a:r>
              <a:rPr lang="zh-CN" altLang="en-US" sz="2000" b="1" dirty="0">
                <a:solidFill>
                  <a:srgbClr val="00A9F3"/>
                </a:solidFill>
              </a:rPr>
              <a:t>：</a:t>
            </a:r>
            <a:r>
              <a:rPr lang="zh-CN" altLang="en-US" sz="2000" dirty="0" smtClean="0"/>
              <a:t>由</a:t>
            </a:r>
            <a:r>
              <a:rPr lang="zh-CN" altLang="en-US" sz="2000" dirty="0"/>
              <a:t>联合国从</a:t>
            </a:r>
            <a:r>
              <a:rPr lang="en-US" altLang="zh-CN" sz="2000" dirty="0"/>
              <a:t>1968</a:t>
            </a:r>
            <a:r>
              <a:rPr lang="zh-CN" altLang="en-US" sz="2000" dirty="0"/>
              <a:t>年开始发起，其核心是考察各国货币的实际购买能力，以购买力平价（</a:t>
            </a:r>
            <a:r>
              <a:rPr lang="en-US" altLang="zh-CN" sz="2000" dirty="0"/>
              <a:t>Purchasing Power Parity, PPP</a:t>
            </a:r>
            <a:r>
              <a:rPr lang="zh-CN" altLang="en-US" sz="2000" dirty="0"/>
              <a:t>）作为转换因子，将各国以本币表示的</a:t>
            </a:r>
            <a:r>
              <a:rPr lang="en-US" altLang="zh-CN" sz="2000" dirty="0"/>
              <a:t>GDP</a:t>
            </a:r>
            <a:r>
              <a:rPr lang="zh-CN" altLang="en-US" sz="2000" dirty="0"/>
              <a:t>指标转换为以</a:t>
            </a:r>
            <a:r>
              <a:rPr lang="en-US" altLang="zh-CN" sz="2000" dirty="0"/>
              <a:t>PPP</a:t>
            </a:r>
            <a:r>
              <a:rPr lang="zh-CN" altLang="en-US" sz="2000" dirty="0"/>
              <a:t>表示的可比性指标，实现国际经济比较。</a:t>
            </a:r>
            <a:endParaRPr lang="zh-CN" altLang="en-US" sz="2400" dirty="0"/>
          </a:p>
          <a:p>
            <a:pPr marL="342900" indent="-342900" algn="just">
              <a:lnSpc>
                <a:spcPct val="120000"/>
              </a:lnSpc>
              <a:buFont typeface="Wingdings" panose="05000000000000000000" pitchFamily="2" charset="2"/>
              <a:buChar char="Ø"/>
            </a:pPr>
            <a:endParaRPr lang="zh-CN" altLang="en-US" sz="2400" dirty="0"/>
          </a:p>
        </p:txBody>
      </p:sp>
      <p:sp>
        <p:nvSpPr>
          <p:cNvPr id="5" name="矩形 4">
            <a:extLst>
              <a:ext uri="{FF2B5EF4-FFF2-40B4-BE49-F238E27FC236}">
                <a16:creationId xmlns="" xmlns:a16="http://schemas.microsoft.com/office/drawing/2014/main" id="{F1306749-467A-400E-906C-70E0D9970E61}"/>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二</a:t>
            </a:r>
            <a:r>
              <a:rPr lang="zh-CN" altLang="en-US" sz="3000" b="1" dirty="0">
                <a:solidFill>
                  <a:schemeClr val="bg1"/>
                </a:solidFill>
              </a:rPr>
              <a:t>、国际比较项目</a:t>
            </a:r>
            <a:endParaRPr lang="zh-CN" altLang="en-US" sz="3000" b="1" dirty="0">
              <a:solidFill>
                <a:schemeClr val="bg1"/>
              </a:solidFill>
            </a:endParaRPr>
          </a:p>
        </p:txBody>
      </p:sp>
      <p:sp>
        <p:nvSpPr>
          <p:cNvPr id="6" name="五边形 1">
            <a:extLst>
              <a:ext uri="{FF2B5EF4-FFF2-40B4-BE49-F238E27FC236}">
                <a16:creationId xmlns="" xmlns:a16="http://schemas.microsoft.com/office/drawing/2014/main" id="{120FAA76-8631-4F93-A222-D3999C9E5375}"/>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 xmlns:a16="http://schemas.microsoft.com/office/drawing/2014/main" id="{A1356CDF-3F38-42A3-8ED7-09A2784FF81E}"/>
              </a:ext>
            </a:extLst>
          </p:cNvPr>
          <p:cNvGrpSpPr/>
          <p:nvPr/>
        </p:nvGrpSpPr>
        <p:grpSpPr>
          <a:xfrm>
            <a:off x="803970" y="1114191"/>
            <a:ext cx="5580062" cy="4204123"/>
            <a:chOff x="4836398" y="1963595"/>
            <a:chExt cx="5580062" cy="4204123"/>
          </a:xfrm>
        </p:grpSpPr>
        <p:sp>
          <p:nvSpPr>
            <p:cNvPr id="20" name="矩形: 圆角 19">
              <a:extLst>
                <a:ext uri="{FF2B5EF4-FFF2-40B4-BE49-F238E27FC236}">
                  <a16:creationId xmlns="" xmlns:a16="http://schemas.microsoft.com/office/drawing/2014/main" id="{9DA0EF2D-1EF9-4F75-97D0-571687682F93}"/>
                </a:ext>
              </a:extLst>
            </p:cNvPr>
            <p:cNvSpPr/>
            <p:nvPr/>
          </p:nvSpPr>
          <p:spPr>
            <a:xfrm>
              <a:off x="4836398" y="2731752"/>
              <a:ext cx="5580062" cy="3435966"/>
            </a:xfrm>
            <a:prstGeom prst="roundRect">
              <a:avLst>
                <a:gd name="adj" fmla="val 0"/>
              </a:avLst>
            </a:prstGeom>
            <a:noFill/>
            <a:ln w="28575">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 xmlns:a16="http://schemas.microsoft.com/office/drawing/2014/main" id="{C4BA890B-4D79-4308-94D6-2FF0DE6038DF}"/>
                </a:ext>
              </a:extLst>
            </p:cNvPr>
            <p:cNvGrpSpPr/>
            <p:nvPr/>
          </p:nvGrpSpPr>
          <p:grpSpPr>
            <a:xfrm>
              <a:off x="5175427" y="1963595"/>
              <a:ext cx="1499347" cy="957663"/>
              <a:chOff x="854968" y="2127443"/>
              <a:chExt cx="1499347" cy="957663"/>
            </a:xfrm>
          </p:grpSpPr>
          <p:sp>
            <p:nvSpPr>
              <p:cNvPr id="19" name="矩形: 圆角 18">
                <a:extLst>
                  <a:ext uri="{FF2B5EF4-FFF2-40B4-BE49-F238E27FC236}">
                    <a16:creationId xmlns="" xmlns:a16="http://schemas.microsoft.com/office/drawing/2014/main" id="{2156C906-30A6-4655-AE3D-6772FA28D54F}"/>
                  </a:ext>
                </a:extLst>
              </p:cNvPr>
              <p:cNvSpPr/>
              <p:nvPr/>
            </p:nvSpPr>
            <p:spPr>
              <a:xfrm>
                <a:off x="854968" y="2127443"/>
                <a:ext cx="1499347" cy="957663"/>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 xmlns:a16="http://schemas.microsoft.com/office/drawing/2014/main" id="{D45D1413-176B-497A-9FFB-BC80AFF0DCA6}"/>
                  </a:ext>
                </a:extLst>
              </p:cNvPr>
              <p:cNvSpPr/>
              <p:nvPr/>
            </p:nvSpPr>
            <p:spPr>
              <a:xfrm>
                <a:off x="1309628" y="2574272"/>
                <a:ext cx="184731" cy="461665"/>
              </a:xfrm>
              <a:prstGeom prst="rect">
                <a:avLst/>
              </a:prstGeom>
            </p:spPr>
            <p:txBody>
              <a:bodyPr wrap="none">
                <a:spAutoFit/>
              </a:bodyPr>
              <a:lstStyle/>
              <a:p>
                <a:endParaRPr lang="zh-CN" altLang="en-US" sz="2400" b="1" dirty="0">
                  <a:solidFill>
                    <a:schemeClr val="bg1"/>
                  </a:solidFill>
                  <a:effectLst>
                    <a:outerShdw blurRad="38100" dist="38100" dir="2700000" algn="tl">
                      <a:srgbClr val="000000">
                        <a:alpha val="43137"/>
                      </a:srgbClr>
                    </a:outerShdw>
                  </a:effectLst>
                </a:endParaRPr>
              </a:p>
            </p:txBody>
          </p:sp>
        </p:grpSp>
      </p:grpSp>
      <p:sp>
        <p:nvSpPr>
          <p:cNvPr id="4" name="灯片编号占位符 3">
            <a:extLst>
              <a:ext uri="{FF2B5EF4-FFF2-40B4-BE49-F238E27FC236}">
                <a16:creationId xmlns="" xmlns:a16="http://schemas.microsoft.com/office/drawing/2014/main" id="{7A39D437-38BF-4043-A5E6-DA3101E34EB1}"/>
              </a:ext>
            </a:extLst>
          </p:cNvPr>
          <p:cNvSpPr>
            <a:spLocks noGrp="1"/>
          </p:cNvSpPr>
          <p:nvPr>
            <p:ph type="sldNum" sz="quarter" idx="4"/>
          </p:nvPr>
        </p:nvSpPr>
        <p:spPr/>
        <p:txBody>
          <a:bodyPr/>
          <a:lstStyle/>
          <a:p>
            <a:fld id="{089E6A1B-787B-48C2-89E0-46ED219FD4E0}" type="slidenum">
              <a:rPr lang="zh-CN" altLang="en-US" smtClean="0"/>
              <a:pPr/>
              <a:t>34</a:t>
            </a:fld>
            <a:endParaRPr lang="zh-CN" altLang="en-US" dirty="0"/>
          </a:p>
        </p:txBody>
      </p:sp>
      <p:sp>
        <p:nvSpPr>
          <p:cNvPr id="13" name="矩形 12">
            <a:extLst>
              <a:ext uri="{FF2B5EF4-FFF2-40B4-BE49-F238E27FC236}">
                <a16:creationId xmlns="" xmlns:a16="http://schemas.microsoft.com/office/drawing/2014/main" id="{B0CEA5A4-1D54-5340-8D5F-72E93295F29B}"/>
              </a:ext>
            </a:extLst>
          </p:cNvPr>
          <p:cNvSpPr/>
          <p:nvPr/>
        </p:nvSpPr>
        <p:spPr>
          <a:xfrm>
            <a:off x="7147776" y="6521055"/>
            <a:ext cx="367982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CH1-6</a:t>
            </a:r>
            <a:r>
              <a:rPr lang="zh-CN" altLang="en-US" dirty="0">
                <a:latin typeface="KaiTi" panose="02010609060101010101" pitchFamily="49" charset="-122"/>
                <a:ea typeface="KaiTi" panose="02010609060101010101" pitchFamily="49" charset="-122"/>
              </a:rPr>
              <a:t> 国民经济统计学的学科地位</a:t>
            </a:r>
          </a:p>
        </p:txBody>
      </p:sp>
      <p:pic>
        <p:nvPicPr>
          <p:cNvPr id="12290" name="图片 10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4259" y="2495486"/>
            <a:ext cx="5026026" cy="261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147773" y="1114191"/>
            <a:ext cx="155247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000" b="1" dirty="0" smtClean="0"/>
              <a:t>拓展阅读</a:t>
            </a:r>
            <a:endParaRPr lang="zh-CN" altLang="en-US" sz="2000" b="1" dirty="0"/>
          </a:p>
        </p:txBody>
      </p:sp>
      <p:sp>
        <p:nvSpPr>
          <p:cNvPr id="8" name="矩形 7"/>
          <p:cNvSpPr/>
          <p:nvPr/>
        </p:nvSpPr>
        <p:spPr>
          <a:xfrm>
            <a:off x="7837691" y="2071854"/>
            <a:ext cx="2765501" cy="338554"/>
          </a:xfrm>
          <a:prstGeom prst="rect">
            <a:avLst/>
          </a:prstGeom>
        </p:spPr>
        <p:txBody>
          <a:bodyPr wrap="none">
            <a:spAutoFit/>
          </a:bodyPr>
          <a:lstStyle/>
          <a:p>
            <a:r>
              <a:rPr lang="zh-CN" altLang="en-US" sz="1600" dirty="0"/>
              <a:t>历轮</a:t>
            </a:r>
            <a:r>
              <a:rPr lang="en-US" altLang="zh-CN" sz="1600" dirty="0"/>
              <a:t>ICP</a:t>
            </a:r>
            <a:r>
              <a:rPr lang="zh-CN" altLang="en-US" sz="1600" dirty="0"/>
              <a:t>基准年和参与国数量</a:t>
            </a:r>
          </a:p>
        </p:txBody>
      </p:sp>
      <p:sp>
        <p:nvSpPr>
          <p:cNvPr id="9" name="矩形 8"/>
          <p:cNvSpPr/>
          <p:nvPr/>
        </p:nvSpPr>
        <p:spPr>
          <a:xfrm>
            <a:off x="7651254" y="1607186"/>
            <a:ext cx="3692036" cy="369332"/>
          </a:xfrm>
          <a:prstGeom prst="rect">
            <a:avLst/>
          </a:prstGeom>
        </p:spPr>
        <p:txBody>
          <a:bodyPr wrap="none">
            <a:spAutoFit/>
          </a:bodyPr>
          <a:lstStyle/>
          <a:p>
            <a:r>
              <a:rPr lang="zh-CN" altLang="en-US" dirty="0"/>
              <a:t> </a:t>
            </a:r>
            <a:r>
              <a:rPr lang="zh-CN" altLang="en-US" dirty="0" smtClean="0"/>
              <a:t>专栏</a:t>
            </a:r>
            <a:r>
              <a:rPr lang="en-US" altLang="zh-CN" dirty="0" smtClean="0"/>
              <a:t>7-5 </a:t>
            </a:r>
            <a:r>
              <a:rPr lang="zh-CN" altLang="en-US" u="sng" dirty="0" smtClean="0"/>
              <a:t>全球</a:t>
            </a:r>
            <a:r>
              <a:rPr lang="zh-CN" altLang="en-US" u="sng" dirty="0"/>
              <a:t>国际比较项目的发展</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692" y="5082200"/>
            <a:ext cx="3993497" cy="86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828" y="1180739"/>
            <a:ext cx="1387378" cy="795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5228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9">
            <a:extLst>
              <a:ext uri="{FF2B5EF4-FFF2-40B4-BE49-F238E27FC236}">
                <a16:creationId xmlns="" xmlns:a16="http://schemas.microsoft.com/office/drawing/2014/main" id="{F08ED435-AD7B-4BA6-990B-E06CD2A62A3B}"/>
              </a:ext>
            </a:extLst>
          </p:cNvPr>
          <p:cNvSpPr>
            <a:spLocks/>
          </p:cNvSpPr>
          <p:nvPr/>
        </p:nvSpPr>
        <p:spPr bwMode="auto">
          <a:xfrm rot="5400000">
            <a:off x="9184918" y="2361537"/>
            <a:ext cx="907238" cy="1158322"/>
          </a:xfrm>
          <a:custGeom>
            <a:avLst/>
            <a:gdLst>
              <a:gd name="T0" fmla="*/ 63 w 330"/>
              <a:gd name="T1" fmla="*/ 113 h 289"/>
              <a:gd name="T2" fmla="*/ 141 w 330"/>
              <a:gd name="T3" fmla="*/ 54 h 289"/>
              <a:gd name="T4" fmla="*/ 188 w 330"/>
              <a:gd name="T5" fmla="*/ 37 h 289"/>
              <a:gd name="T6" fmla="*/ 213 w 330"/>
              <a:gd name="T7" fmla="*/ 32 h 289"/>
              <a:gd name="T8" fmla="*/ 226 w 330"/>
              <a:gd name="T9" fmla="*/ 30 h 289"/>
              <a:gd name="T10" fmla="*/ 232 w 330"/>
              <a:gd name="T11" fmla="*/ 29 h 289"/>
              <a:gd name="T12" fmla="*/ 238 w 330"/>
              <a:gd name="T13" fmla="*/ 29 h 289"/>
              <a:gd name="T14" fmla="*/ 239 w 330"/>
              <a:gd name="T15" fmla="*/ 29 h 289"/>
              <a:gd name="T16" fmla="*/ 239 w 330"/>
              <a:gd name="T17" fmla="*/ 0 h 289"/>
              <a:gd name="T18" fmla="*/ 330 w 330"/>
              <a:gd name="T19" fmla="*/ 52 h 289"/>
              <a:gd name="T20" fmla="*/ 239 w 330"/>
              <a:gd name="T21" fmla="*/ 105 h 289"/>
              <a:gd name="T22" fmla="*/ 239 w 330"/>
              <a:gd name="T23" fmla="*/ 76 h 289"/>
              <a:gd name="T24" fmla="*/ 233 w 330"/>
              <a:gd name="T25" fmla="*/ 76 h 289"/>
              <a:gd name="T26" fmla="*/ 228 w 330"/>
              <a:gd name="T27" fmla="*/ 75 h 289"/>
              <a:gd name="T28" fmla="*/ 217 w 330"/>
              <a:gd name="T29" fmla="*/ 75 h 289"/>
              <a:gd name="T30" fmla="*/ 196 w 330"/>
              <a:gd name="T31" fmla="*/ 77 h 289"/>
              <a:gd name="T32" fmla="*/ 155 w 330"/>
              <a:gd name="T33" fmla="*/ 87 h 289"/>
              <a:gd name="T34" fmla="*/ 79 w 330"/>
              <a:gd name="T35" fmla="*/ 130 h 289"/>
              <a:gd name="T36" fmla="*/ 25 w 330"/>
              <a:gd name="T37" fmla="*/ 201 h 289"/>
              <a:gd name="T38" fmla="*/ 2 w 330"/>
              <a:gd name="T39" fmla="*/ 289 h 289"/>
              <a:gd name="T40" fmla="*/ 14 w 330"/>
              <a:gd name="T41" fmla="*/ 196 h 289"/>
              <a:gd name="T42" fmla="*/ 63 w 330"/>
              <a:gd name="T43" fmla="*/ 1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289">
                <a:moveTo>
                  <a:pt x="63" y="113"/>
                </a:moveTo>
                <a:cubicBezTo>
                  <a:pt x="84" y="89"/>
                  <a:pt x="111" y="69"/>
                  <a:pt x="141" y="54"/>
                </a:cubicBezTo>
                <a:cubicBezTo>
                  <a:pt x="156" y="47"/>
                  <a:pt x="172" y="41"/>
                  <a:pt x="188" y="37"/>
                </a:cubicBezTo>
                <a:cubicBezTo>
                  <a:pt x="196" y="35"/>
                  <a:pt x="205" y="33"/>
                  <a:pt x="213" y="32"/>
                </a:cubicBezTo>
                <a:cubicBezTo>
                  <a:pt x="217" y="31"/>
                  <a:pt x="222" y="30"/>
                  <a:pt x="226" y="30"/>
                </a:cubicBezTo>
                <a:cubicBezTo>
                  <a:pt x="228" y="30"/>
                  <a:pt x="230" y="29"/>
                  <a:pt x="232" y="29"/>
                </a:cubicBezTo>
                <a:cubicBezTo>
                  <a:pt x="238" y="29"/>
                  <a:pt x="238" y="29"/>
                  <a:pt x="238" y="29"/>
                </a:cubicBezTo>
                <a:cubicBezTo>
                  <a:pt x="239" y="29"/>
                  <a:pt x="239" y="29"/>
                  <a:pt x="239" y="29"/>
                </a:cubicBezTo>
                <a:cubicBezTo>
                  <a:pt x="239" y="0"/>
                  <a:pt x="239" y="0"/>
                  <a:pt x="239" y="0"/>
                </a:cubicBezTo>
                <a:cubicBezTo>
                  <a:pt x="330" y="52"/>
                  <a:pt x="330" y="52"/>
                  <a:pt x="330" y="52"/>
                </a:cubicBezTo>
                <a:cubicBezTo>
                  <a:pt x="239" y="105"/>
                  <a:pt x="239" y="105"/>
                  <a:pt x="239" y="105"/>
                </a:cubicBezTo>
                <a:cubicBezTo>
                  <a:pt x="239" y="76"/>
                  <a:pt x="239" y="76"/>
                  <a:pt x="239" y="76"/>
                </a:cubicBezTo>
                <a:cubicBezTo>
                  <a:pt x="233" y="76"/>
                  <a:pt x="233" y="76"/>
                  <a:pt x="233" y="76"/>
                </a:cubicBezTo>
                <a:cubicBezTo>
                  <a:pt x="232" y="76"/>
                  <a:pt x="230" y="75"/>
                  <a:pt x="228" y="75"/>
                </a:cubicBezTo>
                <a:cubicBezTo>
                  <a:pt x="224" y="75"/>
                  <a:pt x="221" y="75"/>
                  <a:pt x="217" y="75"/>
                </a:cubicBezTo>
                <a:cubicBezTo>
                  <a:pt x="210" y="76"/>
                  <a:pt x="203" y="76"/>
                  <a:pt x="196" y="77"/>
                </a:cubicBezTo>
                <a:cubicBezTo>
                  <a:pt x="182" y="79"/>
                  <a:pt x="168" y="82"/>
                  <a:pt x="155" y="87"/>
                </a:cubicBezTo>
                <a:cubicBezTo>
                  <a:pt x="127" y="96"/>
                  <a:pt x="102" y="111"/>
                  <a:pt x="79" y="130"/>
                </a:cubicBezTo>
                <a:cubicBezTo>
                  <a:pt x="57" y="150"/>
                  <a:pt x="38" y="174"/>
                  <a:pt x="25" y="201"/>
                </a:cubicBezTo>
                <a:cubicBezTo>
                  <a:pt x="11" y="228"/>
                  <a:pt x="3" y="258"/>
                  <a:pt x="2" y="289"/>
                </a:cubicBezTo>
                <a:cubicBezTo>
                  <a:pt x="0" y="258"/>
                  <a:pt x="4" y="227"/>
                  <a:pt x="14" y="196"/>
                </a:cubicBezTo>
                <a:cubicBezTo>
                  <a:pt x="24" y="166"/>
                  <a:pt x="41" y="138"/>
                  <a:pt x="63" y="113"/>
                </a:cubicBez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dirty="0">
              <a:latin typeface="微软雅黑" panose="020B0503020204020204" pitchFamily="34" charset="-122"/>
              <a:ea typeface="微软雅黑" panose="020B0503020204020204" pitchFamily="34" charset="-122"/>
            </a:endParaRPr>
          </a:p>
        </p:txBody>
      </p:sp>
      <p:sp>
        <p:nvSpPr>
          <p:cNvPr id="25" name="Freeform 11">
            <a:extLst>
              <a:ext uri="{FF2B5EF4-FFF2-40B4-BE49-F238E27FC236}">
                <a16:creationId xmlns="" xmlns:a16="http://schemas.microsoft.com/office/drawing/2014/main" id="{591EBEBC-C4C0-43A4-A866-240EC1C26516}"/>
              </a:ext>
            </a:extLst>
          </p:cNvPr>
          <p:cNvSpPr>
            <a:spLocks/>
          </p:cNvSpPr>
          <p:nvPr/>
        </p:nvSpPr>
        <p:spPr bwMode="auto">
          <a:xfrm rot="5400000">
            <a:off x="1248864" y="2410252"/>
            <a:ext cx="909561" cy="1158322"/>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7" name="圆角矩形 21">
            <a:extLst>
              <a:ext uri="{FF2B5EF4-FFF2-40B4-BE49-F238E27FC236}">
                <a16:creationId xmlns="" xmlns:a16="http://schemas.microsoft.com/office/drawing/2014/main" id="{BD26F108-A7E8-4DC3-84AF-4E615171F953}"/>
              </a:ext>
            </a:extLst>
          </p:cNvPr>
          <p:cNvSpPr/>
          <p:nvPr/>
        </p:nvSpPr>
        <p:spPr>
          <a:xfrm>
            <a:off x="1703644" y="1184271"/>
            <a:ext cx="8276665" cy="873130"/>
          </a:xfrm>
          <a:prstGeom prst="roundRect">
            <a:avLst>
              <a:gd name="adj" fmla="val 9584"/>
            </a:avLst>
          </a:prstGeom>
          <a:solidFill>
            <a:srgbClr val="85D7F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（一）ＩＣＰ</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的核算</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框架</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圆角矩形 15">
            <a:extLst>
              <a:ext uri="{FF2B5EF4-FFF2-40B4-BE49-F238E27FC236}">
                <a16:creationId xmlns="" xmlns:a16="http://schemas.microsoft.com/office/drawing/2014/main" id="{913B3DD2-353F-4780-BBE6-C79617A5FFF3}"/>
              </a:ext>
            </a:extLst>
          </p:cNvPr>
          <p:cNvSpPr/>
          <p:nvPr/>
        </p:nvSpPr>
        <p:spPr>
          <a:xfrm>
            <a:off x="473823" y="3583641"/>
            <a:ext cx="2152102" cy="2324031"/>
          </a:xfrm>
          <a:prstGeom prst="roundRect">
            <a:avLst>
              <a:gd name="adj" fmla="val 9690"/>
            </a:avLst>
          </a:prstGeom>
          <a:solidFill>
            <a:srgbClr val="9BBB4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比较总量的确定</a:t>
            </a:r>
            <a:endParaRPr lang="en-US" altLang="zh-CN" sz="2400" b="1" dirty="0" smtClean="0">
              <a:latin typeface="微软雅黑" panose="020B0503020204020204" pitchFamily="34" charset="-122"/>
              <a:ea typeface="微软雅黑" panose="020B0503020204020204" pitchFamily="34" charset="-122"/>
            </a:endParaRPr>
          </a:p>
          <a:p>
            <a:pPr algn="ct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solidFill>
                  <a:schemeClr val="tx1"/>
                </a:solidFill>
                <a:latin typeface="微软雅黑" panose="020B0503020204020204" pitchFamily="34" charset="-122"/>
                <a:ea typeface="微软雅黑" panose="020B0503020204020204" pitchFamily="34" charset="-122"/>
              </a:rPr>
              <a:t>支出法</a:t>
            </a:r>
            <a:r>
              <a:rPr lang="en-US" altLang="zh-CN" b="1" dirty="0" smtClean="0">
                <a:solidFill>
                  <a:schemeClr val="tx1"/>
                </a:solidFill>
                <a:latin typeface="微软雅黑" panose="020B0503020204020204" pitchFamily="34" charset="-122"/>
                <a:ea typeface="微软雅黑" panose="020B0503020204020204" pitchFamily="34" charset="-122"/>
              </a:rPr>
              <a:t>GDP</a:t>
            </a:r>
          </a:p>
          <a:p>
            <a:pPr algn="ctr"/>
            <a:r>
              <a:rPr lang="en-US" altLang="zh-CN" b="1" dirty="0">
                <a:solidFill>
                  <a:schemeClr val="tx1"/>
                </a:solidFill>
                <a:latin typeface="微软雅黑" panose="020B0503020204020204" pitchFamily="34" charset="-122"/>
                <a:ea typeface="微软雅黑" panose="020B0503020204020204" pitchFamily="34" charset="-122"/>
              </a:rPr>
              <a:t>VS</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生产</a:t>
            </a:r>
            <a:r>
              <a:rPr lang="zh-CN" altLang="en-US" b="1" dirty="0" smtClean="0">
                <a:solidFill>
                  <a:schemeClr val="tx1"/>
                </a:solidFill>
                <a:latin typeface="微软雅黑" panose="020B0503020204020204" pitchFamily="34" charset="-122"/>
                <a:ea typeface="微软雅黑" panose="020B0503020204020204" pitchFamily="34" charset="-122"/>
              </a:rPr>
              <a:t>法</a:t>
            </a:r>
            <a:r>
              <a:rPr lang="en-US" altLang="zh-CN" b="1" dirty="0" smtClean="0">
                <a:solidFill>
                  <a:schemeClr val="tx1"/>
                </a:solidFill>
                <a:latin typeface="微软雅黑" panose="020B0503020204020204" pitchFamily="34" charset="-122"/>
                <a:ea typeface="微软雅黑" panose="020B0503020204020204" pitchFamily="34" charset="-122"/>
              </a:rPr>
              <a:t>GDP</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2" name="圆角矩形 16">
            <a:extLst>
              <a:ext uri="{FF2B5EF4-FFF2-40B4-BE49-F238E27FC236}">
                <a16:creationId xmlns="" xmlns:a16="http://schemas.microsoft.com/office/drawing/2014/main" id="{5C511D8A-EE15-4B67-A13E-14E9ECD3F3F6}"/>
              </a:ext>
            </a:extLst>
          </p:cNvPr>
          <p:cNvSpPr/>
          <p:nvPr/>
        </p:nvSpPr>
        <p:spPr>
          <a:xfrm>
            <a:off x="8803199" y="3583644"/>
            <a:ext cx="2153150" cy="2343515"/>
          </a:xfrm>
          <a:prstGeom prst="roundRect">
            <a:avLst>
              <a:gd name="adj" fmla="val 9690"/>
            </a:avLst>
          </a:prstGeom>
          <a:solidFill>
            <a:schemeClr val="accent4">
              <a:lumMod val="40000"/>
              <a:lumOff val="6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价格和支出数据</a:t>
            </a:r>
            <a:r>
              <a:rPr lang="zh-CN" altLang="en-US" sz="2400" b="1" dirty="0" smtClean="0">
                <a:latin typeface="微软雅黑" panose="020B0503020204020204" pitchFamily="34" charset="-122"/>
                <a:ea typeface="微软雅黑" panose="020B0503020204020204" pitchFamily="34" charset="-122"/>
              </a:rPr>
              <a:t>来源</a:t>
            </a:r>
            <a:endParaRPr lang="en-US" altLang="zh-CN" sz="2400" b="1" dirty="0" smtClean="0">
              <a:latin typeface="微软雅黑" panose="020B0503020204020204" pitchFamily="34" charset="-122"/>
              <a:ea typeface="微软雅黑" panose="020B0503020204020204" pitchFamily="34" charset="-122"/>
            </a:endParaRPr>
          </a:p>
          <a:p>
            <a:pPr algn="ctr">
              <a:lnSpc>
                <a:spcPct val="130000"/>
              </a:lnSpc>
            </a:pP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价格调查</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en-US" altLang="zh-CN" b="1" dirty="0" smtClean="0">
                <a:solidFill>
                  <a:schemeClr val="tx1"/>
                </a:solidFill>
                <a:latin typeface="微软雅黑" panose="020B0503020204020204" pitchFamily="34" charset="-122"/>
                <a:ea typeface="微软雅黑" panose="020B0503020204020204" pitchFamily="34" charset="-122"/>
              </a:rPr>
              <a:t>+</a:t>
            </a:r>
          </a:p>
          <a:p>
            <a:pPr algn="ctr"/>
            <a:r>
              <a:rPr lang="zh-CN" altLang="en-US" b="1" dirty="0" smtClean="0">
                <a:solidFill>
                  <a:schemeClr val="tx1"/>
                </a:solidFill>
                <a:latin typeface="微软雅黑" panose="020B0503020204020204" pitchFamily="34" charset="-122"/>
                <a:ea typeface="微软雅黑" panose="020B0503020204020204" pitchFamily="34" charset="-122"/>
              </a:rPr>
              <a:t>支出法</a:t>
            </a:r>
            <a:r>
              <a:rPr lang="en-US" altLang="zh-CN" b="1" dirty="0" smtClean="0">
                <a:solidFill>
                  <a:schemeClr val="tx1"/>
                </a:solidFill>
                <a:latin typeface="微软雅黑" panose="020B0503020204020204" pitchFamily="34" charset="-122"/>
                <a:ea typeface="微软雅黑" panose="020B0503020204020204" pitchFamily="34" charset="-122"/>
              </a:rPr>
              <a:t>GDP</a:t>
            </a:r>
            <a:endParaRPr lang="zh-CN" altLang="en-US" sz="24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 xmlns:a16="http://schemas.microsoft.com/office/drawing/2014/main" id="{4C26D0C0-36AA-4DFB-95F3-C2A4D8A8FA94}"/>
              </a:ext>
            </a:extLst>
          </p:cNvPr>
          <p:cNvSpPr>
            <a:spLocks noGrp="1"/>
          </p:cNvSpPr>
          <p:nvPr>
            <p:ph type="sldNum" sz="quarter" idx="4"/>
          </p:nvPr>
        </p:nvSpPr>
        <p:spPr/>
        <p:txBody>
          <a:bodyPr/>
          <a:lstStyle/>
          <a:p>
            <a:fld id="{089E6A1B-787B-48C2-89E0-46ED219FD4E0}" type="slidenum">
              <a:rPr lang="zh-CN" altLang="en-US" smtClean="0"/>
              <a:pPr/>
              <a:t>35</a:t>
            </a:fld>
            <a:endParaRPr lang="zh-CN" altLang="en-US" dirty="0"/>
          </a:p>
        </p:txBody>
      </p:sp>
      <p:sp>
        <p:nvSpPr>
          <p:cNvPr id="19" name="Freeform 11">
            <a:extLst>
              <a:ext uri="{FF2B5EF4-FFF2-40B4-BE49-F238E27FC236}">
                <a16:creationId xmlns="" xmlns:a16="http://schemas.microsoft.com/office/drawing/2014/main" id="{59465C8F-40D4-7946-9523-7AD9BB388B10}"/>
              </a:ext>
            </a:extLst>
          </p:cNvPr>
          <p:cNvSpPr>
            <a:spLocks/>
          </p:cNvSpPr>
          <p:nvPr/>
        </p:nvSpPr>
        <p:spPr bwMode="auto">
          <a:xfrm rot="5400000">
            <a:off x="3568139" y="2410253"/>
            <a:ext cx="909561" cy="1158322"/>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0" name="Freeform 9">
            <a:extLst>
              <a:ext uri="{FF2B5EF4-FFF2-40B4-BE49-F238E27FC236}">
                <a16:creationId xmlns="" xmlns:a16="http://schemas.microsoft.com/office/drawing/2014/main" id="{74303498-3CE6-B045-B544-E074BC491B13}"/>
              </a:ext>
            </a:extLst>
          </p:cNvPr>
          <p:cNvSpPr>
            <a:spLocks/>
          </p:cNvSpPr>
          <p:nvPr/>
        </p:nvSpPr>
        <p:spPr bwMode="auto">
          <a:xfrm rot="5400000">
            <a:off x="6452607" y="2361537"/>
            <a:ext cx="907238" cy="1158322"/>
          </a:xfrm>
          <a:custGeom>
            <a:avLst/>
            <a:gdLst>
              <a:gd name="T0" fmla="*/ 63 w 330"/>
              <a:gd name="T1" fmla="*/ 113 h 289"/>
              <a:gd name="T2" fmla="*/ 141 w 330"/>
              <a:gd name="T3" fmla="*/ 54 h 289"/>
              <a:gd name="T4" fmla="*/ 188 w 330"/>
              <a:gd name="T5" fmla="*/ 37 h 289"/>
              <a:gd name="T6" fmla="*/ 213 w 330"/>
              <a:gd name="T7" fmla="*/ 32 h 289"/>
              <a:gd name="T8" fmla="*/ 226 w 330"/>
              <a:gd name="T9" fmla="*/ 30 h 289"/>
              <a:gd name="T10" fmla="*/ 232 w 330"/>
              <a:gd name="T11" fmla="*/ 29 h 289"/>
              <a:gd name="T12" fmla="*/ 238 w 330"/>
              <a:gd name="T13" fmla="*/ 29 h 289"/>
              <a:gd name="T14" fmla="*/ 239 w 330"/>
              <a:gd name="T15" fmla="*/ 29 h 289"/>
              <a:gd name="T16" fmla="*/ 239 w 330"/>
              <a:gd name="T17" fmla="*/ 0 h 289"/>
              <a:gd name="T18" fmla="*/ 330 w 330"/>
              <a:gd name="T19" fmla="*/ 52 h 289"/>
              <a:gd name="T20" fmla="*/ 239 w 330"/>
              <a:gd name="T21" fmla="*/ 105 h 289"/>
              <a:gd name="T22" fmla="*/ 239 w 330"/>
              <a:gd name="T23" fmla="*/ 76 h 289"/>
              <a:gd name="T24" fmla="*/ 233 w 330"/>
              <a:gd name="T25" fmla="*/ 76 h 289"/>
              <a:gd name="T26" fmla="*/ 228 w 330"/>
              <a:gd name="T27" fmla="*/ 75 h 289"/>
              <a:gd name="T28" fmla="*/ 217 w 330"/>
              <a:gd name="T29" fmla="*/ 75 h 289"/>
              <a:gd name="T30" fmla="*/ 196 w 330"/>
              <a:gd name="T31" fmla="*/ 77 h 289"/>
              <a:gd name="T32" fmla="*/ 155 w 330"/>
              <a:gd name="T33" fmla="*/ 87 h 289"/>
              <a:gd name="T34" fmla="*/ 79 w 330"/>
              <a:gd name="T35" fmla="*/ 130 h 289"/>
              <a:gd name="T36" fmla="*/ 25 w 330"/>
              <a:gd name="T37" fmla="*/ 201 h 289"/>
              <a:gd name="T38" fmla="*/ 2 w 330"/>
              <a:gd name="T39" fmla="*/ 289 h 289"/>
              <a:gd name="T40" fmla="*/ 14 w 330"/>
              <a:gd name="T41" fmla="*/ 196 h 289"/>
              <a:gd name="T42" fmla="*/ 63 w 330"/>
              <a:gd name="T43" fmla="*/ 1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289">
                <a:moveTo>
                  <a:pt x="63" y="113"/>
                </a:moveTo>
                <a:cubicBezTo>
                  <a:pt x="84" y="89"/>
                  <a:pt x="111" y="69"/>
                  <a:pt x="141" y="54"/>
                </a:cubicBezTo>
                <a:cubicBezTo>
                  <a:pt x="156" y="47"/>
                  <a:pt x="172" y="41"/>
                  <a:pt x="188" y="37"/>
                </a:cubicBezTo>
                <a:cubicBezTo>
                  <a:pt x="196" y="35"/>
                  <a:pt x="205" y="33"/>
                  <a:pt x="213" y="32"/>
                </a:cubicBezTo>
                <a:cubicBezTo>
                  <a:pt x="217" y="31"/>
                  <a:pt x="222" y="30"/>
                  <a:pt x="226" y="30"/>
                </a:cubicBezTo>
                <a:cubicBezTo>
                  <a:pt x="228" y="30"/>
                  <a:pt x="230" y="29"/>
                  <a:pt x="232" y="29"/>
                </a:cubicBezTo>
                <a:cubicBezTo>
                  <a:pt x="238" y="29"/>
                  <a:pt x="238" y="29"/>
                  <a:pt x="238" y="29"/>
                </a:cubicBezTo>
                <a:cubicBezTo>
                  <a:pt x="239" y="29"/>
                  <a:pt x="239" y="29"/>
                  <a:pt x="239" y="29"/>
                </a:cubicBezTo>
                <a:cubicBezTo>
                  <a:pt x="239" y="0"/>
                  <a:pt x="239" y="0"/>
                  <a:pt x="239" y="0"/>
                </a:cubicBezTo>
                <a:cubicBezTo>
                  <a:pt x="330" y="52"/>
                  <a:pt x="330" y="52"/>
                  <a:pt x="330" y="52"/>
                </a:cubicBezTo>
                <a:cubicBezTo>
                  <a:pt x="239" y="105"/>
                  <a:pt x="239" y="105"/>
                  <a:pt x="239" y="105"/>
                </a:cubicBezTo>
                <a:cubicBezTo>
                  <a:pt x="239" y="76"/>
                  <a:pt x="239" y="76"/>
                  <a:pt x="239" y="76"/>
                </a:cubicBezTo>
                <a:cubicBezTo>
                  <a:pt x="233" y="76"/>
                  <a:pt x="233" y="76"/>
                  <a:pt x="233" y="76"/>
                </a:cubicBezTo>
                <a:cubicBezTo>
                  <a:pt x="232" y="76"/>
                  <a:pt x="230" y="75"/>
                  <a:pt x="228" y="75"/>
                </a:cubicBezTo>
                <a:cubicBezTo>
                  <a:pt x="224" y="75"/>
                  <a:pt x="221" y="75"/>
                  <a:pt x="217" y="75"/>
                </a:cubicBezTo>
                <a:cubicBezTo>
                  <a:pt x="210" y="76"/>
                  <a:pt x="203" y="76"/>
                  <a:pt x="196" y="77"/>
                </a:cubicBezTo>
                <a:cubicBezTo>
                  <a:pt x="182" y="79"/>
                  <a:pt x="168" y="82"/>
                  <a:pt x="155" y="87"/>
                </a:cubicBezTo>
                <a:cubicBezTo>
                  <a:pt x="127" y="96"/>
                  <a:pt x="102" y="111"/>
                  <a:pt x="79" y="130"/>
                </a:cubicBezTo>
                <a:cubicBezTo>
                  <a:pt x="57" y="150"/>
                  <a:pt x="38" y="174"/>
                  <a:pt x="25" y="201"/>
                </a:cubicBezTo>
                <a:cubicBezTo>
                  <a:pt x="11" y="228"/>
                  <a:pt x="3" y="258"/>
                  <a:pt x="2" y="289"/>
                </a:cubicBezTo>
                <a:cubicBezTo>
                  <a:pt x="0" y="258"/>
                  <a:pt x="4" y="227"/>
                  <a:pt x="14" y="196"/>
                </a:cubicBezTo>
                <a:cubicBezTo>
                  <a:pt x="24" y="166"/>
                  <a:pt x="41" y="138"/>
                  <a:pt x="63" y="113"/>
                </a:cubicBez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3" name="圆角矩形 16">
            <a:hlinkClick r:id="rId3" action="ppaction://hlinksldjump"/>
            <a:extLst>
              <a:ext uri="{FF2B5EF4-FFF2-40B4-BE49-F238E27FC236}">
                <a16:creationId xmlns="" xmlns:a16="http://schemas.microsoft.com/office/drawing/2014/main" id="{53399C2C-888B-AE4B-BCEF-A9190014BD2E}"/>
              </a:ext>
            </a:extLst>
          </p:cNvPr>
          <p:cNvSpPr/>
          <p:nvPr/>
        </p:nvSpPr>
        <p:spPr>
          <a:xfrm>
            <a:off x="3121156" y="3583644"/>
            <a:ext cx="2153150" cy="2343515"/>
          </a:xfrm>
          <a:prstGeom prst="roundRect">
            <a:avLst>
              <a:gd name="adj" fmla="val 9690"/>
            </a:avLst>
          </a:prstGeom>
          <a:solidFill>
            <a:srgbClr val="F26D6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ＧＤＰ支出分类 </a:t>
            </a:r>
            <a:endParaRPr lang="en-US" altLang="zh-CN" sz="2400" b="1" dirty="0" smtClean="0">
              <a:latin typeface="微软雅黑" panose="020B0503020204020204" pitchFamily="34" charset="-122"/>
              <a:ea typeface="微软雅黑" panose="020B0503020204020204" pitchFamily="34" charset="-122"/>
            </a:endParaRPr>
          </a:p>
          <a:p>
            <a:pPr algn="ctr">
              <a:lnSpc>
                <a:spcPct val="130000"/>
              </a:lnSpc>
            </a:pPr>
            <a:endParaRPr lang="en-US" altLang="zh-CN" sz="2000" b="1" dirty="0" smtClean="0">
              <a:latin typeface="微软雅黑" panose="020B0503020204020204" pitchFamily="34" charset="-122"/>
              <a:ea typeface="微软雅黑" panose="020B0503020204020204" pitchFamily="34" charset="-122"/>
            </a:endParaRPr>
          </a:p>
          <a:p>
            <a:pPr algn="ctr">
              <a:lnSpc>
                <a:spcPct val="130000"/>
              </a:lnSpc>
            </a:pPr>
            <a:r>
              <a:rPr lang="zh-CN" altLang="en-US" sz="2000" b="1" dirty="0" smtClean="0">
                <a:solidFill>
                  <a:schemeClr val="tx1"/>
                </a:solidFill>
                <a:latin typeface="微软雅黑" panose="020B0503020204020204" pitchFamily="34" charset="-122"/>
                <a:ea typeface="微软雅黑" panose="020B0503020204020204" pitchFamily="34" charset="-122"/>
              </a:rPr>
              <a:t>分层法</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37" name="圆角矩形 17">
            <a:hlinkClick r:id="rId4" action="ppaction://hlinksldjump"/>
            <a:extLst>
              <a:ext uri="{FF2B5EF4-FFF2-40B4-BE49-F238E27FC236}">
                <a16:creationId xmlns="" xmlns:a16="http://schemas.microsoft.com/office/drawing/2014/main" id="{0245A28B-E91E-4446-BB23-DB89353F9CA5}"/>
              </a:ext>
            </a:extLst>
          </p:cNvPr>
          <p:cNvSpPr/>
          <p:nvPr/>
        </p:nvSpPr>
        <p:spPr>
          <a:xfrm>
            <a:off x="6086870" y="3583642"/>
            <a:ext cx="2152102" cy="2343514"/>
          </a:xfrm>
          <a:prstGeom prst="roundRect">
            <a:avLst>
              <a:gd name="adj" fmla="val 9690"/>
            </a:avLst>
          </a:prstGeom>
          <a:solidFill>
            <a:schemeClr val="accent5">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价值总量的</a:t>
            </a:r>
            <a:r>
              <a:rPr lang="zh-CN" altLang="en-US" sz="2400" b="1" dirty="0" smtClean="0">
                <a:latin typeface="微软雅黑" panose="020B0503020204020204" pitchFamily="34" charset="-122"/>
                <a:ea typeface="微软雅黑" panose="020B0503020204020204" pitchFamily="34" charset="-122"/>
              </a:rPr>
              <a:t>分解</a:t>
            </a:r>
            <a:endParaRPr lang="en-US" altLang="zh-CN" sz="2400" b="1" dirty="0" smtClean="0">
              <a:latin typeface="微软雅黑" panose="020B0503020204020204" pitchFamily="34" charset="-122"/>
              <a:ea typeface="微软雅黑" panose="020B0503020204020204" pitchFamily="34" charset="-122"/>
            </a:endParaRPr>
          </a:p>
          <a:p>
            <a:pPr algn="ctr"/>
            <a:endParaRPr lang="en-US" altLang="zh-CN" sz="2000" b="1" dirty="0" smtClean="0">
              <a:latin typeface="微软雅黑" panose="020B0503020204020204" pitchFamily="34" charset="-122"/>
              <a:ea typeface="微软雅黑" panose="020B0503020204020204" pitchFamily="34" charset="-122"/>
            </a:endParaRPr>
          </a:p>
          <a:p>
            <a:pPr algn="ctr"/>
            <a:r>
              <a:rPr lang="zh-CN" altLang="en-US" b="1" dirty="0" smtClean="0">
                <a:solidFill>
                  <a:schemeClr val="tx1"/>
                </a:solidFill>
                <a:latin typeface="微软雅黑" panose="020B0503020204020204" pitchFamily="34" charset="-122"/>
                <a:ea typeface="微软雅黑" panose="020B0503020204020204" pitchFamily="34" charset="-122"/>
              </a:rPr>
              <a:t>价格水平</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r>
              <a:rPr lang="en-US" altLang="zh-CN" b="1" dirty="0" smtClean="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smtClean="0">
                <a:solidFill>
                  <a:schemeClr val="tx1"/>
                </a:solidFill>
                <a:latin typeface="微软雅黑" panose="020B0503020204020204" pitchFamily="34" charset="-122"/>
                <a:ea typeface="微软雅黑" panose="020B0503020204020204" pitchFamily="34" charset="-122"/>
              </a:rPr>
              <a:t>物量（或数量）</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 xmlns:a16="http://schemas.microsoft.com/office/drawing/2014/main" id="{C2025F72-E1E2-DF49-BD1C-A1FEC30813CC}"/>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
        <p:nvSpPr>
          <p:cNvPr id="40" name="矩形 39">
            <a:extLst>
              <a:ext uri="{FF2B5EF4-FFF2-40B4-BE49-F238E27FC236}">
                <a16:creationId xmlns="" xmlns:a16="http://schemas.microsoft.com/office/drawing/2014/main"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二、国际比较项目</a:t>
            </a:r>
            <a:endParaRPr lang="zh-CN" altLang="en-US" sz="3000" b="1" dirty="0">
              <a:solidFill>
                <a:schemeClr val="bg1"/>
              </a:solidFill>
            </a:endParaRPr>
          </a:p>
        </p:txBody>
      </p:sp>
      <p:sp>
        <p:nvSpPr>
          <p:cNvPr id="41"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79976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36</a:t>
            </a:fld>
            <a:endParaRPr lang="zh-CN" altLang="en-US" dirty="0"/>
          </a:p>
        </p:txBody>
      </p:sp>
      <p:sp>
        <p:nvSpPr>
          <p:cNvPr id="3" name="矩形 2">
            <a:extLst>
              <a:ext uri="{FF2B5EF4-FFF2-40B4-BE49-F238E27FC236}">
                <a16:creationId xmlns="" xmlns:a16="http://schemas.microsoft.com/office/drawing/2014/main"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二、国际比较项目</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58" y="1850892"/>
            <a:ext cx="7798174" cy="417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 16">
            <a:extLst>
              <a:ext uri="{FF2B5EF4-FFF2-40B4-BE49-F238E27FC236}">
                <a16:creationId xmlns="" xmlns:a16="http://schemas.microsoft.com/office/drawing/2014/main" id="{53399C2C-888B-AE4B-BCEF-A9190014BD2E}"/>
              </a:ext>
            </a:extLst>
          </p:cNvPr>
          <p:cNvSpPr/>
          <p:nvPr/>
        </p:nvSpPr>
        <p:spPr>
          <a:xfrm>
            <a:off x="681682" y="1196792"/>
            <a:ext cx="2651760" cy="822960"/>
          </a:xfrm>
          <a:prstGeom prst="roundRect">
            <a:avLst>
              <a:gd name="adj" fmla="val 9690"/>
            </a:avLst>
          </a:prstGeom>
          <a:solidFill>
            <a:srgbClr val="85D7F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b="1" dirty="0" smtClean="0">
                <a:latin typeface="微软雅黑" panose="020B0503020204020204" pitchFamily="34" charset="-122"/>
                <a:ea typeface="微软雅黑" panose="020B0503020204020204" pitchFamily="34" charset="-122"/>
              </a:rPr>
              <a:t>ＧＤＰ</a:t>
            </a:r>
            <a:r>
              <a:rPr lang="zh-CN" altLang="en-US" sz="2400" b="1" dirty="0">
                <a:latin typeface="微软雅黑" panose="020B0503020204020204" pitchFamily="34" charset="-122"/>
                <a:ea typeface="微软雅黑" panose="020B0503020204020204" pitchFamily="34" charset="-122"/>
              </a:rPr>
              <a:t>支出</a:t>
            </a:r>
            <a:r>
              <a:rPr lang="zh-CN" altLang="en-US" sz="2400" b="1" dirty="0" smtClean="0">
                <a:latin typeface="微软雅黑" panose="020B0503020204020204" pitchFamily="34" charset="-122"/>
                <a:ea typeface="微软雅黑" panose="020B0503020204020204" pitchFamily="34" charset="-122"/>
              </a:rPr>
              <a:t>分类</a:t>
            </a:r>
            <a:endParaRPr lang="en-US" altLang="zh-CN" sz="2000" b="1" dirty="0" smtClean="0">
              <a:latin typeface="微软雅黑" panose="020B0503020204020204" pitchFamily="34" charset="-122"/>
              <a:ea typeface="微软雅黑" panose="020B0503020204020204" pitchFamily="34" charset="-122"/>
            </a:endParaRPr>
          </a:p>
        </p:txBody>
      </p:sp>
      <p:sp>
        <p:nvSpPr>
          <p:cNvPr id="6" name="矩形 5"/>
          <p:cNvSpPr/>
          <p:nvPr/>
        </p:nvSpPr>
        <p:spPr>
          <a:xfrm>
            <a:off x="5818094" y="2368941"/>
            <a:ext cx="6237194" cy="1754326"/>
          </a:xfrm>
          <a:prstGeom prst="rect">
            <a:avLst/>
          </a:prstGeom>
        </p:spPr>
        <p:txBody>
          <a:bodyPr wrap="square">
            <a:spAutoFit/>
          </a:bodyPr>
          <a:lstStyle/>
          <a:p>
            <a:pPr marL="285750" indent="-285750">
              <a:buFont typeface="Arial" pitchFamily="34" charset="0"/>
              <a:buChar char="•"/>
            </a:pPr>
            <a:r>
              <a:rPr lang="en-US" altLang="zh-CN" dirty="0"/>
              <a:t>GDP</a:t>
            </a:r>
            <a:r>
              <a:rPr lang="zh-CN" altLang="en-US" dirty="0"/>
              <a:t>分为</a:t>
            </a:r>
            <a:r>
              <a:rPr lang="en-US" altLang="zh-CN" dirty="0"/>
              <a:t>7</a:t>
            </a:r>
            <a:r>
              <a:rPr lang="zh-CN" altLang="en-US" dirty="0"/>
              <a:t>个主要项目，细分为</a:t>
            </a:r>
            <a:r>
              <a:rPr lang="en-US" altLang="zh-CN" dirty="0"/>
              <a:t>26</a:t>
            </a:r>
            <a:r>
              <a:rPr lang="zh-CN" altLang="en-US" dirty="0"/>
              <a:t>个大</a:t>
            </a:r>
            <a:r>
              <a:rPr lang="zh-CN" altLang="en-US" dirty="0" smtClean="0"/>
              <a:t>类、</a:t>
            </a:r>
            <a:r>
              <a:rPr lang="en-US" altLang="zh-CN" dirty="0"/>
              <a:t>61</a:t>
            </a:r>
            <a:r>
              <a:rPr lang="zh-CN" altLang="en-US" dirty="0"/>
              <a:t>中</a:t>
            </a:r>
            <a:r>
              <a:rPr lang="zh-CN" altLang="en-US" dirty="0" smtClean="0"/>
              <a:t>类、</a:t>
            </a:r>
            <a:r>
              <a:rPr lang="en-US" altLang="zh-CN" dirty="0"/>
              <a:t>126</a:t>
            </a:r>
            <a:r>
              <a:rPr lang="zh-CN" altLang="en-US" dirty="0"/>
              <a:t>个</a:t>
            </a:r>
            <a:r>
              <a:rPr lang="zh-CN" altLang="en-US" dirty="0" smtClean="0"/>
              <a:t>小类、</a:t>
            </a:r>
            <a:r>
              <a:rPr lang="en-US" altLang="zh-CN" dirty="0"/>
              <a:t>155</a:t>
            </a:r>
            <a:r>
              <a:rPr lang="zh-CN" altLang="en-US" dirty="0"/>
              <a:t>个基本类</a:t>
            </a:r>
            <a:r>
              <a:rPr lang="zh-CN" altLang="en-US" dirty="0" smtClean="0"/>
              <a:t>。</a:t>
            </a:r>
            <a:endParaRPr lang="en-US" altLang="zh-CN" dirty="0" smtClean="0"/>
          </a:p>
          <a:p>
            <a:endParaRPr lang="en-US" altLang="zh-CN" dirty="0" smtClean="0"/>
          </a:p>
          <a:p>
            <a:pPr marL="285750" indent="-285750">
              <a:buFont typeface="Arial" pitchFamily="34" charset="0"/>
              <a:buChar char="•"/>
            </a:pPr>
            <a:r>
              <a:rPr lang="zh-CN" altLang="en-US" dirty="0" smtClean="0"/>
              <a:t>基本</a:t>
            </a:r>
            <a:r>
              <a:rPr lang="zh-CN" altLang="en-US" dirty="0"/>
              <a:t>分类（</a:t>
            </a:r>
            <a:r>
              <a:rPr lang="en-US" altLang="zh-CN" dirty="0"/>
              <a:t>Basic Heading, BH</a:t>
            </a:r>
            <a:r>
              <a:rPr lang="zh-CN" altLang="en-US" dirty="0"/>
              <a:t>）是</a:t>
            </a:r>
            <a:r>
              <a:rPr lang="en-US" altLang="zh-CN" dirty="0"/>
              <a:t>ICP</a:t>
            </a:r>
            <a:r>
              <a:rPr lang="zh-CN" altLang="en-US" dirty="0"/>
              <a:t>项目中使用的一个关键概念。它是国民经济核算汇总过程中的最低层级。在基本分类上，支出和支出权重数据均是可得的。</a:t>
            </a:r>
          </a:p>
        </p:txBody>
      </p:sp>
    </p:spTree>
    <p:extLst>
      <p:ext uri="{BB962C8B-B14F-4D97-AF65-F5344CB8AC3E}">
        <p14:creationId xmlns:p14="http://schemas.microsoft.com/office/powerpoint/2010/main" val="7272428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05AADF1-1299-4213-9122-4BCBAFB1D73A}"/>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a:solidFill>
                  <a:schemeClr val="bg1"/>
                </a:solidFill>
              </a:rPr>
              <a:t>、国际比较项目</a:t>
            </a:r>
            <a:endParaRPr lang="zh-CN" altLang="en-US" sz="3000" b="1" dirty="0">
              <a:solidFill>
                <a:schemeClr val="bg1"/>
              </a:solidFill>
            </a:endParaRPr>
          </a:p>
        </p:txBody>
      </p:sp>
      <p:sp>
        <p:nvSpPr>
          <p:cNvPr id="3"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4">
            <a:extLst>
              <a:ext uri="{FF2B5EF4-FFF2-40B4-BE49-F238E27FC236}">
                <a16:creationId xmlns="" xmlns:a16="http://schemas.microsoft.com/office/drawing/2014/main" id="{851BFBF2-EABD-43F5-9DAC-F69D51DC2F6D}"/>
              </a:ext>
            </a:extLst>
          </p:cNvPr>
          <p:cNvGrpSpPr/>
          <p:nvPr/>
        </p:nvGrpSpPr>
        <p:grpSpPr>
          <a:xfrm>
            <a:off x="905454" y="1910634"/>
            <a:ext cx="11004934" cy="1865334"/>
            <a:chOff x="4750871" y="332656"/>
            <a:chExt cx="13867365" cy="2350515"/>
          </a:xfrm>
        </p:grpSpPr>
        <p:grpSp>
          <p:nvGrpSpPr>
            <p:cNvPr id="57" name="组合 5">
              <a:extLst>
                <a:ext uri="{FF2B5EF4-FFF2-40B4-BE49-F238E27FC236}">
                  <a16:creationId xmlns="" xmlns:a16="http://schemas.microsoft.com/office/drawing/2014/main" id="{F767532C-5ECA-4159-8583-03A0BB698191}"/>
                </a:ext>
              </a:extLst>
            </p:cNvPr>
            <p:cNvGrpSpPr/>
            <p:nvPr/>
          </p:nvGrpSpPr>
          <p:grpSpPr>
            <a:xfrm>
              <a:off x="4795103" y="332656"/>
              <a:ext cx="2100288" cy="2350515"/>
              <a:chOff x="2369424" y="2522567"/>
              <a:chExt cx="2473215" cy="2767872"/>
            </a:xfrm>
          </p:grpSpPr>
          <p:sp>
            <p:nvSpPr>
              <p:cNvPr id="70" name="泪滴形 1">
                <a:extLst>
                  <a:ext uri="{FF2B5EF4-FFF2-40B4-BE49-F238E27FC236}">
                    <a16:creationId xmlns="" xmlns:a16="http://schemas.microsoft.com/office/drawing/2014/main" id="{4D1B7911-3CCC-4223-B8DD-2F0103EE8A98}"/>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泪滴形 1">
                <a:extLst>
                  <a:ext uri="{FF2B5EF4-FFF2-40B4-BE49-F238E27FC236}">
                    <a16:creationId xmlns="" xmlns:a16="http://schemas.microsoft.com/office/drawing/2014/main" id="{58049EF0-839C-43CB-8A7E-EBA113250804}"/>
                  </a:ext>
                </a:extLst>
              </p:cNvPr>
              <p:cNvSpPr/>
              <p:nvPr/>
            </p:nvSpPr>
            <p:spPr>
              <a:xfrm rot="8194362">
                <a:off x="2369424" y="2522567"/>
                <a:ext cx="2232247"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2" name="椭圆 71">
                <a:extLst>
                  <a:ext uri="{FF2B5EF4-FFF2-40B4-BE49-F238E27FC236}">
                    <a16:creationId xmlns="" xmlns:a16="http://schemas.microsoft.com/office/drawing/2014/main" id="{005906C2-E7CC-407F-B3A4-99E6512F8B6E}"/>
                  </a:ext>
                </a:extLst>
              </p:cNvPr>
              <p:cNvSpPr/>
              <p:nvPr/>
            </p:nvSpPr>
            <p:spPr>
              <a:xfrm>
                <a:off x="2549444" y="2636912"/>
                <a:ext cx="1872208" cy="1872208"/>
              </a:xfrm>
              <a:prstGeom prst="ellipse">
                <a:avLst/>
              </a:prstGeom>
              <a:solidFill>
                <a:srgbClr val="3DC7B0"/>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58" name="TextBox 40">
              <a:extLst>
                <a:ext uri="{FF2B5EF4-FFF2-40B4-BE49-F238E27FC236}">
                  <a16:creationId xmlns="" xmlns:a16="http://schemas.microsoft.com/office/drawing/2014/main" id="{8B67037D-54A2-4E58-8B42-397ACA9398A6}"/>
                </a:ext>
              </a:extLst>
            </p:cNvPr>
            <p:cNvSpPr txBox="1"/>
            <p:nvPr/>
          </p:nvSpPr>
          <p:spPr>
            <a:xfrm rot="1701029" flipH="1">
              <a:off x="4750871" y="1054373"/>
              <a:ext cx="1892072" cy="48866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zh-CN" altLang="en-US" sz="2400" noProof="0" dirty="0" smtClean="0">
                  <a:solidFill>
                    <a:sysClr val="window" lastClr="FFFFFF"/>
                  </a:solidFill>
                  <a:latin typeface="Arial Narrow" pitchFamily="34" charset="0"/>
                  <a:cs typeface="Times New Roman" pitchFamily="18" charset="0"/>
                </a:rPr>
                <a:t>价值总量</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59" name="TextBox 49">
              <a:extLst>
                <a:ext uri="{FF2B5EF4-FFF2-40B4-BE49-F238E27FC236}">
                  <a16:creationId xmlns="" xmlns:a16="http://schemas.microsoft.com/office/drawing/2014/main" id="{269EDFB9-B47B-41A3-983B-AC15F9F43AA5}"/>
                </a:ext>
              </a:extLst>
            </p:cNvPr>
            <p:cNvSpPr txBox="1"/>
            <p:nvPr/>
          </p:nvSpPr>
          <p:spPr>
            <a:xfrm>
              <a:off x="6952058" y="429760"/>
              <a:ext cx="11666178" cy="581746"/>
            </a:xfrm>
            <a:prstGeom prst="rect">
              <a:avLst/>
            </a:prstGeom>
            <a:noFill/>
          </p:spPr>
          <p:txBody>
            <a:bodyPr wrap="square" rtlCol="0">
              <a:spAutoFit/>
            </a:bodyPr>
            <a:lstStyle/>
            <a:p>
              <a:pPr lvl="0">
                <a:defRPr/>
              </a:pPr>
              <a:r>
                <a:rPr lang="en-US" altLang="zh-CN" sz="2400" b="1" kern="0" dirty="0" smtClean="0">
                  <a:solidFill>
                    <a:sysClr val="windowText" lastClr="000000">
                      <a:lumMod val="65000"/>
                      <a:lumOff val="35000"/>
                    </a:sysClr>
                  </a:solidFill>
                  <a:ea typeface="微软雅黑" pitchFamily="34" charset="-122"/>
                  <a:cs typeface="Arial" pitchFamily="34" charset="0"/>
                </a:rPr>
                <a:t>j</a:t>
              </a:r>
              <a:r>
                <a:rPr lang="zh-CN" altLang="en-US" sz="2400" b="1" kern="0" dirty="0">
                  <a:solidFill>
                    <a:sysClr val="windowText" lastClr="000000">
                      <a:lumMod val="65000"/>
                      <a:lumOff val="35000"/>
                    </a:sysClr>
                  </a:solidFill>
                  <a:ea typeface="微软雅黑" pitchFamily="34" charset="-122"/>
                  <a:cs typeface="Arial" pitchFamily="34" charset="0"/>
                </a:rPr>
                <a:t>国的食品消费支出总量</a:t>
              </a:r>
              <a:r>
                <a:rPr lang="en-US" altLang="zh-CN" sz="2400" b="1" kern="0" dirty="0" err="1" smtClean="0">
                  <a:solidFill>
                    <a:sysClr val="windowText" lastClr="000000">
                      <a:lumMod val="65000"/>
                      <a:lumOff val="35000"/>
                    </a:sysClr>
                  </a:solidFill>
                  <a:ea typeface="微软雅黑" pitchFamily="34" charset="-122"/>
                  <a:cs typeface="Arial" pitchFamily="34" charset="0"/>
                </a:rPr>
                <a:t>E</a:t>
              </a:r>
              <a:r>
                <a:rPr lang="en-US" altLang="zh-CN" sz="1400" b="1" kern="0" dirty="0" err="1" smtClean="0">
                  <a:solidFill>
                    <a:sysClr val="windowText" lastClr="000000">
                      <a:lumMod val="65000"/>
                      <a:lumOff val="35000"/>
                    </a:sysClr>
                  </a:solidFill>
                  <a:ea typeface="微软雅黑" pitchFamily="34" charset="-122"/>
                  <a:cs typeface="Arial" pitchFamily="34" charset="0"/>
                </a:rPr>
                <a:t>j</a:t>
              </a:r>
              <a:r>
                <a:rPr lang="zh-CN" altLang="en-US" sz="2400" b="1" kern="0" dirty="0" smtClean="0">
                  <a:solidFill>
                    <a:sysClr val="windowText" lastClr="000000">
                      <a:lumMod val="65000"/>
                      <a:lumOff val="35000"/>
                    </a:sysClr>
                  </a:solidFill>
                  <a:ea typeface="微软雅黑" pitchFamily="34" charset="-122"/>
                  <a:cs typeface="Arial" pitchFamily="34" charset="0"/>
                </a:rPr>
                <a:t>可</a:t>
              </a:r>
              <a:r>
                <a:rPr lang="zh-CN" altLang="en-US" sz="2400" b="1" kern="0" dirty="0">
                  <a:solidFill>
                    <a:sysClr val="windowText" lastClr="000000">
                      <a:lumMod val="65000"/>
                      <a:lumOff val="35000"/>
                    </a:sysClr>
                  </a:solidFill>
                  <a:ea typeface="微软雅黑" pitchFamily="34" charset="-122"/>
                  <a:cs typeface="Arial" pitchFamily="34" charset="0"/>
                </a:rPr>
                <a:t>表示</a:t>
              </a:r>
              <a:r>
                <a:rPr lang="zh-CN" altLang="en-US" sz="2400" b="1" kern="0" dirty="0" smtClean="0">
                  <a:solidFill>
                    <a:sysClr val="windowText" lastClr="000000">
                      <a:lumMod val="65000"/>
                      <a:lumOff val="35000"/>
                    </a:sysClr>
                  </a:solidFill>
                  <a:ea typeface="微软雅黑" pitchFamily="34" charset="-122"/>
                  <a:cs typeface="Arial" pitchFamily="34" charset="0"/>
                </a:rPr>
                <a:t>为</a:t>
              </a:r>
              <a:r>
                <a:rPr lang="en-US" altLang="zh-CN" sz="2400" b="1" kern="0" dirty="0">
                  <a:solidFill>
                    <a:sysClr val="windowText" lastClr="000000">
                      <a:lumMod val="65000"/>
                      <a:lumOff val="35000"/>
                    </a:sysClr>
                  </a:solidFill>
                  <a:ea typeface="微软雅黑" pitchFamily="34" charset="-122"/>
                  <a:cs typeface="Arial" pitchFamily="34" charset="0"/>
                </a:rPr>
                <a:t>j</a:t>
              </a:r>
              <a:r>
                <a:rPr lang="zh-CN" altLang="en-US" sz="2400" b="1" kern="0" dirty="0">
                  <a:solidFill>
                    <a:sysClr val="windowText" lastClr="000000">
                      <a:lumMod val="65000"/>
                      <a:lumOff val="35000"/>
                    </a:sysClr>
                  </a:solidFill>
                  <a:ea typeface="微软雅黑" pitchFamily="34" charset="-122"/>
                  <a:cs typeface="Arial" pitchFamily="34" charset="0"/>
                </a:rPr>
                <a:t>国</a:t>
              </a:r>
              <a:r>
                <a:rPr lang="en-US" altLang="zh-CN" sz="2400" b="1" kern="0" dirty="0">
                  <a:solidFill>
                    <a:sysClr val="windowText" lastClr="000000">
                      <a:lumMod val="65000"/>
                      <a:lumOff val="35000"/>
                    </a:sysClr>
                  </a:solidFill>
                  <a:ea typeface="微软雅黑" pitchFamily="34" charset="-122"/>
                  <a:cs typeface="Arial" pitchFamily="34" charset="0"/>
                </a:rPr>
                <a:t>i</a:t>
              </a:r>
              <a:r>
                <a:rPr lang="zh-CN" altLang="en-US" sz="2400" b="1" kern="0" dirty="0" smtClean="0">
                  <a:solidFill>
                    <a:sysClr val="windowText" lastClr="000000">
                      <a:lumMod val="65000"/>
                      <a:lumOff val="35000"/>
                    </a:sysClr>
                  </a:solidFill>
                  <a:ea typeface="微软雅黑" pitchFamily="34" charset="-122"/>
                  <a:cs typeface="Arial" pitchFamily="34" charset="0"/>
                </a:rPr>
                <a:t>产品的</a:t>
              </a:r>
              <a:r>
                <a:rPr lang="zh-CN" altLang="en-US" sz="2400" b="1" kern="0" dirty="0">
                  <a:solidFill>
                    <a:sysClr val="windowText" lastClr="000000">
                      <a:lumMod val="65000"/>
                      <a:lumOff val="35000"/>
                    </a:sysClr>
                  </a:solidFill>
                  <a:ea typeface="微软雅黑" pitchFamily="34" charset="-122"/>
                  <a:cs typeface="Arial" pitchFamily="34" charset="0"/>
                </a:rPr>
                <a:t>价格和</a:t>
              </a:r>
              <a:r>
                <a:rPr lang="zh-CN" altLang="en-US" sz="2400" b="1" kern="0" dirty="0" smtClean="0">
                  <a:solidFill>
                    <a:sysClr val="windowText" lastClr="000000">
                      <a:lumMod val="65000"/>
                      <a:lumOff val="35000"/>
                    </a:sysClr>
                  </a:solidFill>
                  <a:ea typeface="微软雅黑" pitchFamily="34" charset="-122"/>
                  <a:cs typeface="Arial" pitchFamily="34" charset="0"/>
                </a:rPr>
                <a:t>数量乘积汇总值：</a:t>
              </a:r>
              <a:endParaRPr lang="zh-CN" altLang="en-US" sz="2400" b="1" kern="0" dirty="0">
                <a:solidFill>
                  <a:sysClr val="windowText" lastClr="000000">
                    <a:lumMod val="65000"/>
                    <a:lumOff val="35000"/>
                  </a:sysClr>
                </a:solidFill>
                <a:ea typeface="微软雅黑" pitchFamily="34" charset="-122"/>
                <a:cs typeface="Arial" pitchFamily="34" charset="0"/>
              </a:endParaRPr>
            </a:p>
          </p:txBody>
        </p:sp>
      </p:grpSp>
      <p:grpSp>
        <p:nvGrpSpPr>
          <p:cNvPr id="73" name="组合 13">
            <a:extLst>
              <a:ext uri="{FF2B5EF4-FFF2-40B4-BE49-F238E27FC236}">
                <a16:creationId xmlns="" xmlns:a16="http://schemas.microsoft.com/office/drawing/2014/main" id="{FACE71B7-EC0B-4454-A661-45D8806D15D7}"/>
              </a:ext>
            </a:extLst>
          </p:cNvPr>
          <p:cNvGrpSpPr/>
          <p:nvPr/>
        </p:nvGrpSpPr>
        <p:grpSpPr>
          <a:xfrm>
            <a:off x="2276581" y="3345299"/>
            <a:ext cx="9482733" cy="1865331"/>
            <a:chOff x="4750871" y="332656"/>
            <a:chExt cx="11949232" cy="2350514"/>
          </a:xfrm>
        </p:grpSpPr>
        <p:grpSp>
          <p:nvGrpSpPr>
            <p:cNvPr id="74" name="组合 14">
              <a:extLst>
                <a:ext uri="{FF2B5EF4-FFF2-40B4-BE49-F238E27FC236}">
                  <a16:creationId xmlns="" xmlns:a16="http://schemas.microsoft.com/office/drawing/2014/main" id="{A162BC4C-A23B-4C8F-8FAF-3FE9AA9369F4}"/>
                </a:ext>
              </a:extLst>
            </p:cNvPr>
            <p:cNvGrpSpPr/>
            <p:nvPr/>
          </p:nvGrpSpPr>
          <p:grpSpPr>
            <a:xfrm>
              <a:off x="4795102" y="332656"/>
              <a:ext cx="2100289" cy="2350514"/>
              <a:chOff x="2369423" y="2522568"/>
              <a:chExt cx="2473216" cy="2767871"/>
            </a:xfrm>
          </p:grpSpPr>
          <p:sp>
            <p:nvSpPr>
              <p:cNvPr id="77" name="泪滴形 1">
                <a:extLst>
                  <a:ext uri="{FF2B5EF4-FFF2-40B4-BE49-F238E27FC236}">
                    <a16:creationId xmlns="" xmlns:a16="http://schemas.microsoft.com/office/drawing/2014/main" id="{06BCD8AB-1D4C-4A7C-BB0D-151C7257BFFF}"/>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8" name="泪滴形 1">
                <a:extLst>
                  <a:ext uri="{FF2B5EF4-FFF2-40B4-BE49-F238E27FC236}">
                    <a16:creationId xmlns="" xmlns:a16="http://schemas.microsoft.com/office/drawing/2014/main" id="{FC6B8C10-ED68-435D-A973-4BFFDB5B162B}"/>
                  </a:ext>
                </a:extLst>
              </p:cNvPr>
              <p:cNvSpPr/>
              <p:nvPr/>
            </p:nvSpPr>
            <p:spPr>
              <a:xfrm rot="8194362">
                <a:off x="2369423" y="2522568"/>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椭圆 78">
                <a:extLst>
                  <a:ext uri="{FF2B5EF4-FFF2-40B4-BE49-F238E27FC236}">
                    <a16:creationId xmlns="" xmlns:a16="http://schemas.microsoft.com/office/drawing/2014/main" id="{84EA83D4-753C-4D9B-80DF-13BB261EFD61}"/>
                  </a:ext>
                </a:extLst>
              </p:cNvPr>
              <p:cNvSpPr/>
              <p:nvPr/>
            </p:nvSpPr>
            <p:spPr>
              <a:xfrm>
                <a:off x="2549446" y="2636913"/>
                <a:ext cx="1872207" cy="1872207"/>
              </a:xfrm>
              <a:prstGeom prst="ellipse">
                <a:avLst/>
              </a:prstGeom>
              <a:solidFill>
                <a:srgbClr val="546B79"/>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75" name="TextBox 40">
              <a:extLst>
                <a:ext uri="{FF2B5EF4-FFF2-40B4-BE49-F238E27FC236}">
                  <a16:creationId xmlns="" xmlns:a16="http://schemas.microsoft.com/office/drawing/2014/main" id="{62A0C233-3648-456F-B6BC-FA950F89F5BA}"/>
                </a:ext>
              </a:extLst>
            </p:cNvPr>
            <p:cNvSpPr txBox="1"/>
            <p:nvPr/>
          </p:nvSpPr>
          <p:spPr>
            <a:xfrm rot="1701029" flipH="1">
              <a:off x="4750871" y="1054371"/>
              <a:ext cx="1892072" cy="48866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smtClean="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分解</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76" name="TextBox 49">
              <a:extLst>
                <a:ext uri="{FF2B5EF4-FFF2-40B4-BE49-F238E27FC236}">
                  <a16:creationId xmlns="" xmlns:a16="http://schemas.microsoft.com/office/drawing/2014/main" id="{D16BDBFE-665C-4738-BA87-9BB456520AD4}"/>
                </a:ext>
              </a:extLst>
            </p:cNvPr>
            <p:cNvSpPr txBox="1"/>
            <p:nvPr/>
          </p:nvSpPr>
          <p:spPr>
            <a:xfrm>
              <a:off x="6884432" y="343563"/>
              <a:ext cx="9815671" cy="581747"/>
            </a:xfrm>
            <a:prstGeom prst="rect">
              <a:avLst/>
            </a:prstGeom>
            <a:noFill/>
          </p:spPr>
          <p:txBody>
            <a:bodyPr wrap="square" rtlCol="0">
              <a:spAutoFit/>
            </a:bodyPr>
            <a:lstStyle/>
            <a:p>
              <a:pPr lvl="0" algn="just">
                <a:defRPr/>
              </a:pPr>
              <a:r>
                <a:rPr lang="zh-CN" altLang="en-US" sz="2400" b="1" kern="0" dirty="0">
                  <a:solidFill>
                    <a:sysClr val="windowText" lastClr="000000">
                      <a:lumMod val="65000"/>
                      <a:lumOff val="35000"/>
                    </a:sysClr>
                  </a:solidFill>
                  <a:ea typeface="微软雅黑" pitchFamily="34" charset="-122"/>
                  <a:cs typeface="Arial" pitchFamily="34" charset="0"/>
                </a:rPr>
                <a:t>支出总量分解为价格水平</a:t>
              </a:r>
              <a:r>
                <a:rPr lang="en-US" altLang="zh-CN" sz="2400" b="1" kern="0" dirty="0" err="1">
                  <a:solidFill>
                    <a:sysClr val="windowText" lastClr="000000">
                      <a:lumMod val="65000"/>
                      <a:lumOff val="35000"/>
                    </a:sysClr>
                  </a:solidFill>
                  <a:ea typeface="微软雅黑" pitchFamily="34" charset="-122"/>
                  <a:cs typeface="Arial" pitchFamily="34" charset="0"/>
                </a:rPr>
                <a:t>P</a:t>
              </a:r>
              <a:r>
                <a:rPr lang="en-US" altLang="zh-CN" sz="1400" b="1" kern="0" dirty="0" err="1">
                  <a:solidFill>
                    <a:sysClr val="windowText" lastClr="000000">
                      <a:lumMod val="65000"/>
                      <a:lumOff val="35000"/>
                    </a:sysClr>
                  </a:solidFill>
                  <a:ea typeface="微软雅黑" pitchFamily="34" charset="-122"/>
                  <a:cs typeface="Arial" pitchFamily="34" charset="0"/>
                </a:rPr>
                <a:t>j</a:t>
              </a:r>
              <a:r>
                <a:rPr lang="zh-CN" altLang="en-US" sz="2400" b="1" kern="0" dirty="0" smtClean="0">
                  <a:solidFill>
                    <a:sysClr val="windowText" lastClr="000000">
                      <a:lumMod val="65000"/>
                      <a:lumOff val="35000"/>
                    </a:sysClr>
                  </a:solidFill>
                  <a:ea typeface="微软雅黑" pitchFamily="34" charset="-122"/>
                  <a:cs typeface="Arial" pitchFamily="34" charset="0"/>
                </a:rPr>
                <a:t>和数量</a:t>
              </a:r>
              <a:r>
                <a:rPr lang="zh-CN" altLang="en-US" sz="2400" b="1" kern="0" dirty="0">
                  <a:solidFill>
                    <a:sysClr val="windowText" lastClr="000000">
                      <a:lumMod val="65000"/>
                      <a:lumOff val="35000"/>
                    </a:sysClr>
                  </a:solidFill>
                  <a:ea typeface="微软雅黑" pitchFamily="34" charset="-122"/>
                  <a:cs typeface="Arial" pitchFamily="34" charset="0"/>
                </a:rPr>
                <a:t>或物量</a:t>
              </a:r>
              <a:r>
                <a:rPr lang="en-US" altLang="zh-CN" sz="2400" b="1" kern="0" dirty="0" err="1" smtClean="0">
                  <a:solidFill>
                    <a:sysClr val="windowText" lastClr="000000">
                      <a:lumMod val="65000"/>
                      <a:lumOff val="35000"/>
                    </a:sysClr>
                  </a:solidFill>
                  <a:ea typeface="微软雅黑" pitchFamily="34" charset="-122"/>
                  <a:cs typeface="Arial" pitchFamily="34" charset="0"/>
                </a:rPr>
                <a:t>Q</a:t>
              </a:r>
              <a:r>
                <a:rPr lang="en-US" altLang="zh-CN" sz="1200" b="1" kern="0" dirty="0" err="1" smtClean="0">
                  <a:solidFill>
                    <a:sysClr val="windowText" lastClr="000000">
                      <a:lumMod val="65000"/>
                      <a:lumOff val="35000"/>
                    </a:sysClr>
                  </a:solidFill>
                  <a:ea typeface="微软雅黑" pitchFamily="34" charset="-122"/>
                  <a:cs typeface="Arial" pitchFamily="34" charset="0"/>
                </a:rPr>
                <a:t>j</a:t>
              </a:r>
              <a:r>
                <a:rPr lang="zh-CN" altLang="en-US" sz="1200" b="1" kern="0" dirty="0" smtClean="0">
                  <a:solidFill>
                    <a:sysClr val="windowText" lastClr="000000">
                      <a:lumMod val="65000"/>
                      <a:lumOff val="35000"/>
                    </a:sysClr>
                  </a:solidFill>
                  <a:ea typeface="微软雅黑" pitchFamily="34" charset="-122"/>
                  <a:cs typeface="Arial" pitchFamily="34" charset="0"/>
                </a:rPr>
                <a:t>：</a:t>
              </a:r>
              <a:endParaRPr lang="zh-CN" altLang="en-US" sz="2400" b="1" kern="0" dirty="0">
                <a:solidFill>
                  <a:sysClr val="windowText" lastClr="000000">
                    <a:lumMod val="65000"/>
                    <a:lumOff val="35000"/>
                  </a:sysClr>
                </a:solidFill>
                <a:ea typeface="微软雅黑" pitchFamily="34" charset="-122"/>
                <a:cs typeface="Arial" pitchFamily="34" charset="0"/>
              </a:endParaRPr>
            </a:p>
          </p:txBody>
        </p:sp>
      </p:grpSp>
      <p:grpSp>
        <p:nvGrpSpPr>
          <p:cNvPr id="80" name="组合 21">
            <a:extLst>
              <a:ext uri="{FF2B5EF4-FFF2-40B4-BE49-F238E27FC236}">
                <a16:creationId xmlns="" xmlns:a16="http://schemas.microsoft.com/office/drawing/2014/main" id="{62A164A0-D24E-4CBC-A139-32730565F1E7}"/>
              </a:ext>
            </a:extLst>
          </p:cNvPr>
          <p:cNvGrpSpPr/>
          <p:nvPr/>
        </p:nvGrpSpPr>
        <p:grpSpPr>
          <a:xfrm>
            <a:off x="903425" y="4356033"/>
            <a:ext cx="11084628" cy="1889584"/>
            <a:chOff x="4750871" y="302101"/>
            <a:chExt cx="13967787" cy="2381070"/>
          </a:xfrm>
        </p:grpSpPr>
        <p:grpSp>
          <p:nvGrpSpPr>
            <p:cNvPr id="81" name="组合 22">
              <a:extLst>
                <a:ext uri="{FF2B5EF4-FFF2-40B4-BE49-F238E27FC236}">
                  <a16:creationId xmlns="" xmlns:a16="http://schemas.microsoft.com/office/drawing/2014/main" id="{78B7F073-D43E-4479-87F6-E4E392996C2D}"/>
                </a:ext>
              </a:extLst>
            </p:cNvPr>
            <p:cNvGrpSpPr/>
            <p:nvPr/>
          </p:nvGrpSpPr>
          <p:grpSpPr>
            <a:xfrm>
              <a:off x="4795103" y="332656"/>
              <a:ext cx="2100288" cy="2350515"/>
              <a:chOff x="2369424" y="2522567"/>
              <a:chExt cx="2473215" cy="2767872"/>
            </a:xfrm>
          </p:grpSpPr>
          <p:sp>
            <p:nvSpPr>
              <p:cNvPr id="84" name="泪滴形 1">
                <a:extLst>
                  <a:ext uri="{FF2B5EF4-FFF2-40B4-BE49-F238E27FC236}">
                    <a16:creationId xmlns="" xmlns:a16="http://schemas.microsoft.com/office/drawing/2014/main" id="{D5120A06-22B4-4786-9A34-94B93DA21D3D}"/>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5" name="泪滴形 1">
                <a:extLst>
                  <a:ext uri="{FF2B5EF4-FFF2-40B4-BE49-F238E27FC236}">
                    <a16:creationId xmlns="" xmlns:a16="http://schemas.microsoft.com/office/drawing/2014/main" id="{D9D65290-755E-4143-AEA3-36C1545D99FB}"/>
                  </a:ext>
                </a:extLst>
              </p:cNvPr>
              <p:cNvSpPr/>
              <p:nvPr/>
            </p:nvSpPr>
            <p:spPr>
              <a:xfrm rot="8194362">
                <a:off x="2369424" y="2522567"/>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6" name="椭圆 85">
                <a:extLst>
                  <a:ext uri="{FF2B5EF4-FFF2-40B4-BE49-F238E27FC236}">
                    <a16:creationId xmlns="" xmlns:a16="http://schemas.microsoft.com/office/drawing/2014/main" id="{A206DC9A-BBB8-449E-885E-80E820A7BF64}"/>
                  </a:ext>
                </a:extLst>
              </p:cNvPr>
              <p:cNvSpPr/>
              <p:nvPr/>
            </p:nvSpPr>
            <p:spPr>
              <a:xfrm>
                <a:off x="2549444" y="2636912"/>
                <a:ext cx="1872208" cy="1872208"/>
              </a:xfrm>
              <a:prstGeom prst="ellipse">
                <a:avLst/>
              </a:prstGeom>
              <a:solidFill>
                <a:srgbClr val="F6821B"/>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82" name="TextBox 40">
              <a:extLst>
                <a:ext uri="{FF2B5EF4-FFF2-40B4-BE49-F238E27FC236}">
                  <a16:creationId xmlns="" xmlns:a16="http://schemas.microsoft.com/office/drawing/2014/main" id="{D705EF36-687D-4937-9D2A-BD1AFF78FAF0}"/>
                </a:ext>
              </a:extLst>
            </p:cNvPr>
            <p:cNvSpPr txBox="1"/>
            <p:nvPr/>
          </p:nvSpPr>
          <p:spPr>
            <a:xfrm rot="1701029" flipH="1">
              <a:off x="4750871" y="1054375"/>
              <a:ext cx="1892072" cy="48866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smtClean="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比较</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p:txBody>
        </p:sp>
        <p:sp>
          <p:nvSpPr>
            <p:cNvPr id="83" name="TextBox 49">
              <a:extLst>
                <a:ext uri="{FF2B5EF4-FFF2-40B4-BE49-F238E27FC236}">
                  <a16:creationId xmlns="" xmlns:a16="http://schemas.microsoft.com/office/drawing/2014/main" id="{74B5CF34-3CD6-4DD1-9A77-27AD0548B0D2}"/>
                </a:ext>
              </a:extLst>
            </p:cNvPr>
            <p:cNvSpPr txBox="1"/>
            <p:nvPr/>
          </p:nvSpPr>
          <p:spPr>
            <a:xfrm>
              <a:off x="8530749" y="302101"/>
              <a:ext cx="10187909" cy="892009"/>
            </a:xfrm>
            <a:prstGeom prst="rect">
              <a:avLst/>
            </a:prstGeom>
            <a:noFill/>
          </p:spPr>
          <p:txBody>
            <a:bodyPr wrap="square" rtlCol="0">
              <a:spAutoFit/>
            </a:bodyPr>
            <a:lstStyle/>
            <a:p>
              <a:pPr lvl="0" algn="just">
                <a:defRPr/>
              </a:pPr>
              <a:r>
                <a:rPr lang="zh-CN" altLang="en-US" sz="2000" b="1" kern="0" dirty="0" smtClean="0">
                  <a:solidFill>
                    <a:sysClr val="windowText" lastClr="000000">
                      <a:lumMod val="65000"/>
                      <a:lumOff val="35000"/>
                    </a:sysClr>
                  </a:solidFill>
                  <a:ea typeface="微软雅黑" pitchFamily="34" charset="-122"/>
                  <a:cs typeface="Arial" pitchFamily="34" charset="0"/>
                </a:rPr>
                <a:t>价格</a:t>
              </a:r>
              <a:r>
                <a:rPr lang="zh-CN" altLang="en-US" sz="2000" b="1" kern="0" dirty="0">
                  <a:solidFill>
                    <a:sysClr val="windowText" lastClr="000000">
                      <a:lumMod val="65000"/>
                      <a:lumOff val="35000"/>
                    </a:sysClr>
                  </a:solidFill>
                  <a:ea typeface="微软雅黑" pitchFamily="34" charset="-122"/>
                  <a:cs typeface="Arial" pitchFamily="34" charset="0"/>
                </a:rPr>
                <a:t>水平</a:t>
              </a:r>
              <a:r>
                <a:rPr lang="en-US" altLang="zh-CN" sz="2000" b="1" kern="0" dirty="0" err="1">
                  <a:solidFill>
                    <a:sysClr val="windowText" lastClr="000000">
                      <a:lumMod val="65000"/>
                      <a:lumOff val="35000"/>
                    </a:sysClr>
                  </a:solidFill>
                  <a:ea typeface="微软雅黑" pitchFamily="34" charset="-122"/>
                  <a:cs typeface="Arial" pitchFamily="34" charset="0"/>
                </a:rPr>
                <a:t>P</a:t>
              </a:r>
              <a:r>
                <a:rPr lang="en-US" altLang="zh-CN" sz="1100" b="1" kern="0" dirty="0" err="1">
                  <a:solidFill>
                    <a:sysClr val="windowText" lastClr="000000">
                      <a:lumMod val="65000"/>
                      <a:lumOff val="35000"/>
                    </a:sysClr>
                  </a:solidFill>
                  <a:ea typeface="微软雅黑" pitchFamily="34" charset="-122"/>
                  <a:cs typeface="Arial" pitchFamily="34" charset="0"/>
                </a:rPr>
                <a:t>j</a:t>
              </a:r>
              <a:r>
                <a:rPr lang="zh-CN" altLang="en-US" sz="2000" b="1" kern="0" dirty="0">
                  <a:solidFill>
                    <a:sysClr val="windowText" lastClr="000000">
                      <a:lumMod val="65000"/>
                      <a:lumOff val="35000"/>
                    </a:sysClr>
                  </a:solidFill>
                  <a:ea typeface="微软雅黑" pitchFamily="34" charset="-122"/>
                  <a:cs typeface="Arial" pitchFamily="34" charset="0"/>
                </a:rPr>
                <a:t>可以解释为以基准国货币表示的</a:t>
              </a:r>
              <a:r>
                <a:rPr lang="en-US" altLang="zh-CN" sz="2000" b="1" kern="0" dirty="0">
                  <a:solidFill>
                    <a:sysClr val="windowText" lastClr="000000">
                      <a:lumMod val="65000"/>
                      <a:lumOff val="35000"/>
                    </a:sysClr>
                  </a:solidFill>
                  <a:ea typeface="微软雅黑" pitchFamily="34" charset="-122"/>
                  <a:cs typeface="Arial" pitchFamily="34" charset="0"/>
                </a:rPr>
                <a:t>j</a:t>
              </a:r>
              <a:r>
                <a:rPr lang="zh-CN" altLang="en-US" sz="2000" b="1" kern="0" dirty="0">
                  <a:solidFill>
                    <a:sysClr val="windowText" lastClr="000000">
                      <a:lumMod val="65000"/>
                      <a:lumOff val="35000"/>
                    </a:sysClr>
                  </a:solidFill>
                  <a:ea typeface="微软雅黑" pitchFamily="34" charset="-122"/>
                  <a:cs typeface="Arial" pitchFamily="34" charset="0"/>
                </a:rPr>
                <a:t>国货币的</a:t>
              </a:r>
              <a:r>
                <a:rPr lang="en-US" altLang="zh-CN" sz="2000" b="1" kern="0" dirty="0" smtClean="0">
                  <a:solidFill>
                    <a:sysClr val="windowText" lastClr="000000">
                      <a:lumMod val="65000"/>
                      <a:lumOff val="35000"/>
                    </a:sysClr>
                  </a:solidFill>
                  <a:ea typeface="微软雅黑" pitchFamily="34" charset="-122"/>
                  <a:cs typeface="Arial" pitchFamily="34" charset="0"/>
                </a:rPr>
                <a:t>PPP</a:t>
              </a:r>
              <a:r>
                <a:rPr lang="zh-CN" altLang="en-US" sz="2000" b="1" kern="0" dirty="0" smtClean="0">
                  <a:solidFill>
                    <a:sysClr val="windowText" lastClr="000000">
                      <a:lumMod val="65000"/>
                      <a:lumOff val="35000"/>
                    </a:sysClr>
                  </a:solidFill>
                  <a:ea typeface="微软雅黑" pitchFamily="34" charset="-122"/>
                  <a:cs typeface="Arial" pitchFamily="34" charset="0"/>
                </a:rPr>
                <a:t>；</a:t>
              </a:r>
              <a:endParaRPr lang="en-US" altLang="zh-CN" sz="2000" b="1" kern="0" dirty="0" smtClean="0">
                <a:solidFill>
                  <a:sysClr val="windowText" lastClr="000000">
                    <a:lumMod val="65000"/>
                    <a:lumOff val="35000"/>
                  </a:sysClr>
                </a:solidFill>
                <a:ea typeface="微软雅黑" pitchFamily="34" charset="-122"/>
                <a:cs typeface="Arial" pitchFamily="34" charset="0"/>
              </a:endParaRPr>
            </a:p>
            <a:p>
              <a:pPr lvl="0" algn="just">
                <a:defRPr/>
              </a:pPr>
              <a:r>
                <a:rPr lang="en-US" altLang="zh-CN" sz="2000" b="1" kern="0" dirty="0" err="1" smtClean="0">
                  <a:solidFill>
                    <a:sysClr val="windowText" lastClr="000000">
                      <a:lumMod val="65000"/>
                      <a:lumOff val="35000"/>
                    </a:sysClr>
                  </a:solidFill>
                  <a:ea typeface="微软雅黑" pitchFamily="34" charset="-122"/>
                  <a:cs typeface="Arial" pitchFamily="34" charset="0"/>
                </a:rPr>
                <a:t>Q</a:t>
              </a:r>
              <a:r>
                <a:rPr lang="en-US" altLang="zh-CN" sz="1400" b="1" kern="0" dirty="0" err="1" smtClean="0">
                  <a:solidFill>
                    <a:sysClr val="windowText" lastClr="000000">
                      <a:lumMod val="65000"/>
                      <a:lumOff val="35000"/>
                    </a:sysClr>
                  </a:solidFill>
                  <a:ea typeface="微软雅黑" pitchFamily="34" charset="-122"/>
                  <a:cs typeface="Arial" pitchFamily="34" charset="0"/>
                </a:rPr>
                <a:t>j</a:t>
              </a:r>
              <a:r>
                <a:rPr lang="zh-CN" altLang="en-US" sz="2000" b="1" kern="0" dirty="0">
                  <a:solidFill>
                    <a:sysClr val="windowText" lastClr="000000">
                      <a:lumMod val="65000"/>
                      <a:lumOff val="35000"/>
                    </a:sysClr>
                  </a:solidFill>
                  <a:ea typeface="微软雅黑" pitchFamily="34" charset="-122"/>
                  <a:cs typeface="Arial" pitchFamily="34" charset="0"/>
                </a:rPr>
                <a:t>可以看做国家</a:t>
              </a:r>
              <a:r>
                <a:rPr lang="en-US" altLang="zh-CN" sz="2000" b="1" kern="0" dirty="0">
                  <a:solidFill>
                    <a:sysClr val="windowText" lastClr="000000">
                      <a:lumMod val="65000"/>
                      <a:lumOff val="35000"/>
                    </a:sysClr>
                  </a:solidFill>
                  <a:ea typeface="微软雅黑" pitchFamily="34" charset="-122"/>
                  <a:cs typeface="Arial" pitchFamily="34" charset="0"/>
                </a:rPr>
                <a:t>j</a:t>
              </a:r>
              <a:r>
                <a:rPr lang="zh-CN" altLang="en-US" sz="2000" b="1" kern="0" dirty="0">
                  <a:solidFill>
                    <a:sysClr val="windowText" lastClr="000000">
                      <a:lumMod val="65000"/>
                      <a:lumOff val="35000"/>
                    </a:sysClr>
                  </a:solidFill>
                  <a:ea typeface="微软雅黑" pitchFamily="34" charset="-122"/>
                  <a:cs typeface="Arial" pitchFamily="34" charset="0"/>
                </a:rPr>
                <a:t>的实际食品支出或食品</a:t>
              </a:r>
              <a:r>
                <a:rPr lang="zh-CN" altLang="en-US" sz="2000" b="1" kern="0" dirty="0" smtClean="0">
                  <a:solidFill>
                    <a:sysClr val="windowText" lastClr="000000">
                      <a:lumMod val="65000"/>
                      <a:lumOff val="35000"/>
                    </a:sysClr>
                  </a:solidFill>
                  <a:ea typeface="微软雅黑" pitchFamily="34" charset="-122"/>
                  <a:cs typeface="Arial" pitchFamily="34" charset="0"/>
                </a:rPr>
                <a:t>消费量。</a:t>
              </a:r>
              <a:endParaRPr lang="zh-CN" altLang="en-US" sz="2000" b="1" kern="0" dirty="0">
                <a:solidFill>
                  <a:sysClr val="windowText" lastClr="000000">
                    <a:lumMod val="65000"/>
                    <a:lumOff val="35000"/>
                  </a:sysClr>
                </a:solidFill>
                <a:ea typeface="微软雅黑" pitchFamily="34" charset="-122"/>
                <a:cs typeface="Arial" pitchFamily="34" charset="0"/>
              </a:endParaRPr>
            </a:p>
          </p:txBody>
        </p:sp>
      </p:grpSp>
      <p:grpSp>
        <p:nvGrpSpPr>
          <p:cNvPr id="27" name="组合 26">
            <a:extLst>
              <a:ext uri="{FF2B5EF4-FFF2-40B4-BE49-F238E27FC236}">
                <a16:creationId xmlns="" xmlns:a16="http://schemas.microsoft.com/office/drawing/2014/main" id="{65D1ECE4-4CD7-442B-B5E1-E7F163CA28BE}"/>
              </a:ext>
            </a:extLst>
          </p:cNvPr>
          <p:cNvGrpSpPr/>
          <p:nvPr/>
        </p:nvGrpSpPr>
        <p:grpSpPr>
          <a:xfrm>
            <a:off x="5134590" y="1300320"/>
            <a:ext cx="706081" cy="433823"/>
            <a:chOff x="5954431" y="-295906"/>
            <a:chExt cx="706081" cy="433823"/>
          </a:xfrm>
          <a:solidFill>
            <a:srgbClr val="85D7F3"/>
          </a:solidFill>
        </p:grpSpPr>
        <p:sp>
          <p:nvSpPr>
            <p:cNvPr id="28" name="箭头: V 形 27">
              <a:extLst>
                <a:ext uri="{FF2B5EF4-FFF2-40B4-BE49-F238E27FC236}">
                  <a16:creationId xmlns="" xmlns:a16="http://schemas.microsoft.com/office/drawing/2014/main" id="{9DB3398A-DDBE-448B-A32F-0EF57B60E120}"/>
                </a:ext>
              </a:extLst>
            </p:cNvPr>
            <p:cNvSpPr/>
            <p:nvPr/>
          </p:nvSpPr>
          <p:spPr>
            <a:xfrm>
              <a:off x="6269987" y="-287383"/>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31" name="箭头: V 形 30">
              <a:extLst>
                <a:ext uri="{FF2B5EF4-FFF2-40B4-BE49-F238E27FC236}">
                  <a16:creationId xmlns="" xmlns:a16="http://schemas.microsoft.com/office/drawing/2014/main" id="{EC5F360C-776D-45E4-8FAC-D4DE160B26F5}"/>
                </a:ext>
              </a:extLst>
            </p:cNvPr>
            <p:cNvSpPr/>
            <p:nvPr/>
          </p:nvSpPr>
          <p:spPr>
            <a:xfrm>
              <a:off x="5954431" y="-295906"/>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
        <p:nvSpPr>
          <p:cNvPr id="32" name="对角圆角矩形 10">
            <a:extLst>
              <a:ext uri="{FF2B5EF4-FFF2-40B4-BE49-F238E27FC236}">
                <a16:creationId xmlns="" xmlns:a16="http://schemas.microsoft.com/office/drawing/2014/main" id="{0BF2ED7A-E552-4361-8952-AA55BB4F5BE6}"/>
              </a:ext>
            </a:extLst>
          </p:cNvPr>
          <p:cNvSpPr/>
          <p:nvPr/>
        </p:nvSpPr>
        <p:spPr>
          <a:xfrm>
            <a:off x="554037" y="1157232"/>
            <a:ext cx="4227513" cy="720000"/>
          </a:xfrm>
          <a:prstGeom prst="round2DiagRect">
            <a:avLst/>
          </a:prstGeom>
          <a:solidFill>
            <a:srgbClr val="85D7F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价值总量的分解</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 xmlns:a16="http://schemas.microsoft.com/office/drawing/2014/main" id="{4E5C64A9-685D-460F-8AB0-F33010A2E429}"/>
              </a:ext>
            </a:extLst>
          </p:cNvPr>
          <p:cNvSpPr>
            <a:spLocks noGrp="1"/>
          </p:cNvSpPr>
          <p:nvPr>
            <p:ph type="sldNum" sz="quarter" idx="4"/>
          </p:nvPr>
        </p:nvSpPr>
        <p:spPr/>
        <p:txBody>
          <a:bodyPr/>
          <a:lstStyle/>
          <a:p>
            <a:fld id="{089E6A1B-787B-48C2-89E0-46ED219FD4E0}" type="slidenum">
              <a:rPr lang="zh-CN" altLang="en-US" smtClean="0"/>
              <a:pPr/>
              <a:t>37</a:t>
            </a:fld>
            <a:endParaRPr lang="zh-CN" altLang="en-US" dirty="0"/>
          </a:p>
        </p:txBody>
      </p:sp>
      <p:sp>
        <p:nvSpPr>
          <p:cNvPr id="34" name="矩形 33">
            <a:extLst>
              <a:ext uri="{FF2B5EF4-FFF2-40B4-BE49-F238E27FC236}">
                <a16:creationId xmlns="" xmlns:a16="http://schemas.microsoft.com/office/drawing/2014/main" id="{0050AB99-3F72-3646-B07E-3BFB488CF877}"/>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pic>
        <p:nvPicPr>
          <p:cNvPr id="1433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4730" y="2338992"/>
            <a:ext cx="1244600" cy="91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6606" y="3699887"/>
            <a:ext cx="1371226" cy="72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49">
            <a:extLst>
              <a:ext uri="{FF2B5EF4-FFF2-40B4-BE49-F238E27FC236}">
                <a16:creationId xmlns="" xmlns:a16="http://schemas.microsoft.com/office/drawing/2014/main" id="{D16BDBFE-665C-4738-BA87-9BB456520AD4}"/>
              </a:ext>
            </a:extLst>
          </p:cNvPr>
          <p:cNvSpPr txBox="1"/>
          <p:nvPr/>
        </p:nvSpPr>
        <p:spPr>
          <a:xfrm>
            <a:off x="2667793" y="5257402"/>
            <a:ext cx="9320260" cy="1200329"/>
          </a:xfrm>
          <a:prstGeom prst="rect">
            <a:avLst/>
          </a:prstGeom>
          <a:noFill/>
        </p:spPr>
        <p:txBody>
          <a:bodyPr wrap="square" rtlCol="0">
            <a:spAutoFit/>
          </a:bodyPr>
          <a:lstStyle/>
          <a:p>
            <a:pPr lvl="0" algn="just">
              <a:defRPr/>
            </a:pPr>
            <a:r>
              <a:rPr lang="zh-CN" altLang="en-US" sz="2400" b="1" kern="0" dirty="0" smtClean="0">
                <a:solidFill>
                  <a:sysClr val="windowText" lastClr="000000">
                    <a:lumMod val="65000"/>
                    <a:lumOff val="35000"/>
                  </a:sysClr>
                </a:solidFill>
                <a:ea typeface="微软雅黑" pitchFamily="34" charset="-122"/>
                <a:cs typeface="Arial" pitchFamily="34" charset="0"/>
              </a:rPr>
              <a:t>方法一：</a:t>
            </a:r>
            <a:r>
              <a:rPr lang="en-US" altLang="zh-CN" sz="2400" b="1" i="1" kern="0" dirty="0" err="1" smtClean="0">
                <a:solidFill>
                  <a:sysClr val="windowText" lastClr="000000">
                    <a:lumMod val="65000"/>
                    <a:lumOff val="35000"/>
                  </a:sysClr>
                </a:solidFill>
                <a:ea typeface="微软雅黑" pitchFamily="34" charset="-122"/>
                <a:cs typeface="Arial" pitchFamily="34" charset="0"/>
              </a:rPr>
              <a:t>Q</a:t>
            </a:r>
            <a:r>
              <a:rPr lang="en-US" altLang="zh-CN" sz="1400" b="1" i="1" kern="0" dirty="0" err="1" smtClean="0">
                <a:solidFill>
                  <a:sysClr val="windowText" lastClr="000000">
                    <a:lumMod val="65000"/>
                    <a:lumOff val="35000"/>
                  </a:sysClr>
                </a:solidFill>
                <a:ea typeface="微软雅黑" pitchFamily="34" charset="-122"/>
                <a:cs typeface="Arial" pitchFamily="34" charset="0"/>
              </a:rPr>
              <a:t>j</a:t>
            </a:r>
            <a:r>
              <a:rPr lang="en-US" altLang="zh-CN" sz="2400" b="1" i="1" kern="0" dirty="0" smtClean="0">
                <a:solidFill>
                  <a:sysClr val="windowText" lastClr="000000">
                    <a:lumMod val="65000"/>
                    <a:lumOff val="35000"/>
                  </a:sysClr>
                </a:solidFill>
                <a:ea typeface="微软雅黑" pitchFamily="34" charset="-122"/>
                <a:cs typeface="Arial" pitchFamily="34" charset="0"/>
              </a:rPr>
              <a:t>/</a:t>
            </a:r>
            <a:r>
              <a:rPr lang="en-US" altLang="zh-CN" sz="2400" b="1" i="1" kern="0" dirty="0" err="1" smtClean="0">
                <a:solidFill>
                  <a:sysClr val="windowText" lastClr="000000">
                    <a:lumMod val="65000"/>
                    <a:lumOff val="35000"/>
                  </a:sysClr>
                </a:solidFill>
                <a:ea typeface="微软雅黑" pitchFamily="34" charset="-122"/>
                <a:cs typeface="Arial" pitchFamily="34" charset="0"/>
              </a:rPr>
              <a:t>Q</a:t>
            </a:r>
            <a:r>
              <a:rPr lang="en-US" altLang="zh-CN" sz="1400" b="1" i="1" kern="0" dirty="0" err="1" smtClean="0">
                <a:solidFill>
                  <a:sysClr val="windowText" lastClr="000000">
                    <a:lumMod val="65000"/>
                    <a:lumOff val="35000"/>
                  </a:sysClr>
                </a:solidFill>
                <a:ea typeface="微软雅黑" pitchFamily="34" charset="-122"/>
                <a:cs typeface="Arial" pitchFamily="34" charset="0"/>
              </a:rPr>
              <a:t>k</a:t>
            </a:r>
            <a:r>
              <a:rPr lang="zh-CN" altLang="en-US" sz="2400" b="1" kern="0" dirty="0">
                <a:solidFill>
                  <a:sysClr val="windowText" lastClr="000000">
                    <a:lumMod val="65000"/>
                    <a:lumOff val="35000"/>
                  </a:sysClr>
                </a:solidFill>
                <a:ea typeface="微软雅黑" pitchFamily="34" charset="-122"/>
                <a:cs typeface="Arial" pitchFamily="34" charset="0"/>
              </a:rPr>
              <a:t>的比率比较国家</a:t>
            </a:r>
            <a:r>
              <a:rPr lang="en-US" altLang="zh-CN" sz="2400" b="1" kern="0" dirty="0">
                <a:solidFill>
                  <a:sysClr val="windowText" lastClr="000000">
                    <a:lumMod val="65000"/>
                    <a:lumOff val="35000"/>
                  </a:sysClr>
                </a:solidFill>
                <a:ea typeface="微软雅黑" pitchFamily="34" charset="-122"/>
                <a:cs typeface="Arial" pitchFamily="34" charset="0"/>
              </a:rPr>
              <a:t>j</a:t>
            </a:r>
            <a:r>
              <a:rPr lang="zh-CN" altLang="en-US" sz="2400" b="1" kern="0" dirty="0">
                <a:solidFill>
                  <a:sysClr val="windowText" lastClr="000000">
                    <a:lumMod val="65000"/>
                    <a:lumOff val="35000"/>
                  </a:sysClr>
                </a:solidFill>
                <a:ea typeface="微软雅黑" pitchFamily="34" charset="-122"/>
                <a:cs typeface="Arial" pitchFamily="34" charset="0"/>
              </a:rPr>
              <a:t>和国家</a:t>
            </a:r>
            <a:r>
              <a:rPr lang="en-US" altLang="zh-CN" sz="2400" b="1" kern="0" dirty="0">
                <a:solidFill>
                  <a:sysClr val="windowText" lastClr="000000">
                    <a:lumMod val="65000"/>
                    <a:lumOff val="35000"/>
                  </a:sysClr>
                </a:solidFill>
                <a:ea typeface="微软雅黑" pitchFamily="34" charset="-122"/>
                <a:cs typeface="Arial" pitchFamily="34" charset="0"/>
              </a:rPr>
              <a:t>k</a:t>
            </a:r>
            <a:r>
              <a:rPr lang="zh-CN" altLang="en-US" sz="2400" b="1" kern="0" dirty="0">
                <a:solidFill>
                  <a:sysClr val="windowText" lastClr="000000">
                    <a:lumMod val="65000"/>
                    <a:lumOff val="35000"/>
                  </a:sysClr>
                </a:solidFill>
                <a:ea typeface="微软雅黑" pitchFamily="34" charset="-122"/>
                <a:cs typeface="Arial" pitchFamily="34" charset="0"/>
              </a:rPr>
              <a:t>的食品实际支出</a:t>
            </a:r>
            <a:r>
              <a:rPr lang="zh-CN" altLang="en-US" sz="2400" b="1" kern="0" dirty="0" smtClean="0">
                <a:solidFill>
                  <a:sysClr val="windowText" lastClr="000000">
                    <a:lumMod val="65000"/>
                    <a:lumOff val="35000"/>
                  </a:sysClr>
                </a:solidFill>
                <a:ea typeface="微软雅黑" pitchFamily="34" charset="-122"/>
                <a:cs typeface="Arial" pitchFamily="34" charset="0"/>
              </a:rPr>
              <a:t>水平。</a:t>
            </a:r>
            <a:endParaRPr lang="en-US" altLang="zh-CN" sz="2400" b="1" kern="0" dirty="0" smtClean="0">
              <a:solidFill>
                <a:sysClr val="windowText" lastClr="000000">
                  <a:lumMod val="65000"/>
                  <a:lumOff val="35000"/>
                </a:sysClr>
              </a:solidFill>
              <a:ea typeface="微软雅黑" pitchFamily="34" charset="-122"/>
              <a:cs typeface="Arial" pitchFamily="34" charset="0"/>
            </a:endParaRPr>
          </a:p>
          <a:p>
            <a:pPr lvl="0" algn="just">
              <a:defRPr/>
            </a:pPr>
            <a:endParaRPr lang="en-US" altLang="zh-CN" sz="2400" b="1" kern="0" dirty="0" smtClean="0">
              <a:solidFill>
                <a:sysClr val="windowText" lastClr="000000">
                  <a:lumMod val="65000"/>
                  <a:lumOff val="35000"/>
                </a:sysClr>
              </a:solidFill>
              <a:ea typeface="微软雅黑" pitchFamily="34" charset="-122"/>
              <a:cs typeface="Arial" pitchFamily="34" charset="0"/>
            </a:endParaRPr>
          </a:p>
          <a:p>
            <a:pPr lvl="0" algn="just">
              <a:defRPr/>
            </a:pPr>
            <a:r>
              <a:rPr lang="zh-CN" altLang="en-US" sz="2400" b="1" kern="0" dirty="0" smtClean="0">
                <a:solidFill>
                  <a:sysClr val="windowText" lastClr="000000">
                    <a:lumMod val="65000"/>
                    <a:lumOff val="35000"/>
                  </a:sysClr>
                </a:solidFill>
                <a:ea typeface="微软雅黑" pitchFamily="34" charset="-122"/>
                <a:cs typeface="Arial" pitchFamily="34" charset="0"/>
              </a:rPr>
              <a:t>方法二：通过</a:t>
            </a:r>
            <a:r>
              <a:rPr lang="zh-CN" altLang="en-US" sz="2400" b="1" kern="0" dirty="0">
                <a:solidFill>
                  <a:sysClr val="windowText" lastClr="000000">
                    <a:lumMod val="65000"/>
                    <a:lumOff val="35000"/>
                  </a:sysClr>
                </a:solidFill>
                <a:ea typeface="微软雅黑" pitchFamily="34" charset="-122"/>
                <a:cs typeface="Arial" pitchFamily="34" charset="0"/>
              </a:rPr>
              <a:t>国家支出份额来</a:t>
            </a:r>
            <a:r>
              <a:rPr lang="zh-CN" altLang="en-US" sz="2400" b="1" kern="0" dirty="0" smtClean="0">
                <a:solidFill>
                  <a:sysClr val="windowText" lastClr="000000">
                    <a:lumMod val="65000"/>
                    <a:lumOff val="35000"/>
                  </a:sysClr>
                </a:solidFill>
                <a:ea typeface="微软雅黑" pitchFamily="34" charset="-122"/>
                <a:cs typeface="Arial" pitchFamily="34" charset="0"/>
              </a:rPr>
              <a:t>计算：</a:t>
            </a:r>
            <a:endParaRPr lang="zh-CN" altLang="en-US" sz="2400" b="1" kern="0" dirty="0">
              <a:solidFill>
                <a:sysClr val="windowText" lastClr="000000">
                  <a:lumMod val="65000"/>
                  <a:lumOff val="35000"/>
                </a:sysClr>
              </a:solidFill>
              <a:ea typeface="微软雅黑" pitchFamily="34" charset="-122"/>
              <a:cs typeface="Arial" pitchFamily="34" charset="0"/>
            </a:endParaRPr>
          </a:p>
        </p:txBody>
      </p:sp>
      <p:pic>
        <p:nvPicPr>
          <p:cNvPr id="14340"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4528" y="5582000"/>
            <a:ext cx="815548" cy="1050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31556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05AADF1-1299-4213-9122-4BCBAFB1D73A}"/>
              </a:ext>
            </a:extLst>
          </p:cNvPr>
          <p:cNvSpPr/>
          <p:nvPr/>
        </p:nvSpPr>
        <p:spPr>
          <a:xfrm>
            <a:off x="803970" y="323364"/>
            <a:ext cx="3262432" cy="553998"/>
          </a:xfrm>
          <a:prstGeom prst="rect">
            <a:avLst/>
          </a:prstGeom>
        </p:spPr>
        <p:txBody>
          <a:bodyPr wrap="none">
            <a:spAutoFit/>
          </a:bodyPr>
          <a:lstStyle/>
          <a:p>
            <a:r>
              <a:rPr lang="zh-CN" altLang="en-US" sz="3000" b="1" dirty="0">
                <a:solidFill>
                  <a:schemeClr val="bg1"/>
                </a:solidFill>
              </a:rPr>
              <a:t>二、国际比较项目</a:t>
            </a:r>
            <a:endParaRPr lang="zh-CN" altLang="en-US" sz="3000" b="1" dirty="0">
              <a:solidFill>
                <a:schemeClr val="bg1"/>
              </a:solidFill>
            </a:endParaRPr>
          </a:p>
        </p:txBody>
      </p:sp>
      <p:sp>
        <p:nvSpPr>
          <p:cNvPr id="3"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 xmlns:a16="http://schemas.microsoft.com/office/drawing/2014/main" id="{575FF09C-64CC-4CB7-86A2-7E60D6D44809}"/>
              </a:ext>
            </a:extLst>
          </p:cNvPr>
          <p:cNvGrpSpPr/>
          <p:nvPr/>
        </p:nvGrpSpPr>
        <p:grpSpPr>
          <a:xfrm>
            <a:off x="1866362" y="1092227"/>
            <a:ext cx="1814802" cy="2298780"/>
            <a:chOff x="1252186" y="2668565"/>
            <a:chExt cx="1814802" cy="2353639"/>
          </a:xfrm>
        </p:grpSpPr>
        <p:grpSp>
          <p:nvGrpSpPr>
            <p:cNvPr id="7" name="组合 6">
              <a:extLst>
                <a:ext uri="{FF2B5EF4-FFF2-40B4-BE49-F238E27FC236}">
                  <a16:creationId xmlns="" xmlns:a16="http://schemas.microsoft.com/office/drawing/2014/main" id="{C8570F83-0DC9-4099-96EA-7DA5117F4FFB}"/>
                </a:ext>
              </a:extLst>
            </p:cNvPr>
            <p:cNvGrpSpPr/>
            <p:nvPr/>
          </p:nvGrpSpPr>
          <p:grpSpPr>
            <a:xfrm>
              <a:off x="1476230" y="2668565"/>
              <a:ext cx="1366715" cy="1366715"/>
              <a:chOff x="2188056" y="2954316"/>
              <a:chExt cx="1366715" cy="1366715"/>
            </a:xfrm>
          </p:grpSpPr>
          <p:sp>
            <p:nvSpPr>
              <p:cNvPr id="5" name="泪滴形 4">
                <a:extLst>
                  <a:ext uri="{FF2B5EF4-FFF2-40B4-BE49-F238E27FC236}">
                    <a16:creationId xmlns="" xmlns:a16="http://schemas.microsoft.com/office/drawing/2014/main" id="{9326FC7A-828C-452E-92D0-FFC5870032A3}"/>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 xmlns:a16="http://schemas.microsoft.com/office/drawing/2014/main" id="{4B700342-8A37-41D4-927C-4F1F577394AC}"/>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01</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9" name="矩形 8">
              <a:extLst>
                <a:ext uri="{FF2B5EF4-FFF2-40B4-BE49-F238E27FC236}">
                  <a16:creationId xmlns="" xmlns:a16="http://schemas.microsoft.com/office/drawing/2014/main" id="{A3144C38-CEE2-4521-B28D-0AF756B1F296}"/>
                </a:ext>
              </a:extLst>
            </p:cNvPr>
            <p:cNvSpPr/>
            <p:nvPr/>
          </p:nvSpPr>
          <p:spPr>
            <a:xfrm>
              <a:off x="1252186" y="4560539"/>
              <a:ext cx="1814802" cy="461665"/>
            </a:xfrm>
            <a:prstGeom prst="rect">
              <a:avLst/>
            </a:prstGeom>
          </p:spPr>
          <p:txBody>
            <a:bodyPr wrap="square">
              <a:spAutoFit/>
            </a:bodyPr>
            <a:lstStyle/>
            <a:p>
              <a:pPr algn="ctr"/>
              <a:r>
                <a:rPr lang="en-US" altLang="zh-CN" sz="2400" b="1" dirty="0" smtClean="0"/>
                <a:t>PPP</a:t>
              </a:r>
              <a:r>
                <a:rPr lang="zh-CN" altLang="en-US" sz="2400" b="1" dirty="0" smtClean="0"/>
                <a:t>的定义</a:t>
              </a:r>
              <a:endParaRPr lang="zh-CN" altLang="en-US" sz="2400" b="1" dirty="0"/>
            </a:p>
          </p:txBody>
        </p:sp>
      </p:grpSp>
      <p:grpSp>
        <p:nvGrpSpPr>
          <p:cNvPr id="14" name="组合 13">
            <a:extLst>
              <a:ext uri="{FF2B5EF4-FFF2-40B4-BE49-F238E27FC236}">
                <a16:creationId xmlns="" xmlns:a16="http://schemas.microsoft.com/office/drawing/2014/main" id="{274149E4-BF76-4AB4-AC78-F88678BE225E}"/>
              </a:ext>
            </a:extLst>
          </p:cNvPr>
          <p:cNvGrpSpPr/>
          <p:nvPr/>
        </p:nvGrpSpPr>
        <p:grpSpPr>
          <a:xfrm>
            <a:off x="5320922" y="1081077"/>
            <a:ext cx="2031326" cy="2309540"/>
            <a:chOff x="3808889" y="2668565"/>
            <a:chExt cx="2031326" cy="2364656"/>
          </a:xfrm>
        </p:grpSpPr>
        <p:grpSp>
          <p:nvGrpSpPr>
            <p:cNvPr id="30" name="组合 29">
              <a:extLst>
                <a:ext uri="{FF2B5EF4-FFF2-40B4-BE49-F238E27FC236}">
                  <a16:creationId xmlns="" xmlns:a16="http://schemas.microsoft.com/office/drawing/2014/main" id="{F01C4E61-77AB-41AE-841B-9B68F0D94742}"/>
                </a:ext>
              </a:extLst>
            </p:cNvPr>
            <p:cNvGrpSpPr/>
            <p:nvPr/>
          </p:nvGrpSpPr>
          <p:grpSpPr>
            <a:xfrm>
              <a:off x="4130305" y="2668565"/>
              <a:ext cx="1366715" cy="1366715"/>
              <a:chOff x="2188056" y="2954316"/>
              <a:chExt cx="1366715" cy="1366715"/>
            </a:xfrm>
          </p:grpSpPr>
          <p:sp>
            <p:nvSpPr>
              <p:cNvPr id="32" name="泪滴形 31">
                <a:extLst>
                  <a:ext uri="{FF2B5EF4-FFF2-40B4-BE49-F238E27FC236}">
                    <a16:creationId xmlns="" xmlns:a16="http://schemas.microsoft.com/office/drawing/2014/main" id="{84642417-49D3-4D46-B09B-3E0709F80027}"/>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 xmlns:a16="http://schemas.microsoft.com/office/drawing/2014/main" id="{DC3F8B2A-6DF5-49F0-8905-240551E8B5A4}"/>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02</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10" name="矩形 9">
              <a:extLst>
                <a:ext uri="{FF2B5EF4-FFF2-40B4-BE49-F238E27FC236}">
                  <a16:creationId xmlns="" xmlns:a16="http://schemas.microsoft.com/office/drawing/2014/main" id="{08A8171A-FB71-432F-912D-0F34EC334779}"/>
                </a:ext>
              </a:extLst>
            </p:cNvPr>
            <p:cNvSpPr/>
            <p:nvPr/>
          </p:nvSpPr>
          <p:spPr>
            <a:xfrm>
              <a:off x="3808889" y="4560539"/>
              <a:ext cx="2031326" cy="472682"/>
            </a:xfrm>
            <a:prstGeom prst="rect">
              <a:avLst/>
            </a:prstGeom>
          </p:spPr>
          <p:txBody>
            <a:bodyPr wrap="square">
              <a:spAutoFit/>
            </a:bodyPr>
            <a:lstStyle/>
            <a:p>
              <a:pPr algn="ctr"/>
              <a:r>
                <a:rPr lang="zh-CN" altLang="en-US" sz="2400" b="1" dirty="0"/>
                <a:t>价格水平指数</a:t>
              </a:r>
              <a:endParaRPr lang="zh-CN" altLang="en-US" sz="2400" b="1" dirty="0"/>
            </a:p>
          </p:txBody>
        </p:sp>
      </p:grpSp>
      <p:grpSp>
        <p:nvGrpSpPr>
          <p:cNvPr id="34" name="组合 33">
            <a:extLst>
              <a:ext uri="{FF2B5EF4-FFF2-40B4-BE49-F238E27FC236}">
                <a16:creationId xmlns="" xmlns:a16="http://schemas.microsoft.com/office/drawing/2014/main" id="{6CC605E8-EF2C-4BBC-9B61-D58B3D1C5B46}"/>
              </a:ext>
            </a:extLst>
          </p:cNvPr>
          <p:cNvGrpSpPr/>
          <p:nvPr/>
        </p:nvGrpSpPr>
        <p:grpSpPr>
          <a:xfrm>
            <a:off x="9321484" y="1092226"/>
            <a:ext cx="1366715" cy="1334859"/>
            <a:chOff x="2188056" y="2954316"/>
            <a:chExt cx="1366715" cy="1366715"/>
          </a:xfrm>
        </p:grpSpPr>
        <p:sp>
          <p:nvSpPr>
            <p:cNvPr id="35" name="泪滴形 34">
              <a:extLst>
                <a:ext uri="{FF2B5EF4-FFF2-40B4-BE49-F238E27FC236}">
                  <a16:creationId xmlns="" xmlns:a16="http://schemas.microsoft.com/office/drawing/2014/main" id="{15566C05-8D0B-44A2-9AA7-BCCEFA36E3B2}"/>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 xmlns:a16="http://schemas.microsoft.com/office/drawing/2014/main" id="{013B08E1-8F03-462F-9A02-4C25EFF31780}"/>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03</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4" name="灯片编号占位符 3">
            <a:extLst>
              <a:ext uri="{FF2B5EF4-FFF2-40B4-BE49-F238E27FC236}">
                <a16:creationId xmlns="" xmlns:a16="http://schemas.microsoft.com/office/drawing/2014/main" id="{6D1EF6B2-5EC2-4162-940A-466A28736C89}"/>
              </a:ext>
            </a:extLst>
          </p:cNvPr>
          <p:cNvSpPr>
            <a:spLocks noGrp="1"/>
          </p:cNvSpPr>
          <p:nvPr>
            <p:ph type="sldNum" sz="quarter" idx="4"/>
          </p:nvPr>
        </p:nvSpPr>
        <p:spPr/>
        <p:txBody>
          <a:bodyPr/>
          <a:lstStyle/>
          <a:p>
            <a:fld id="{089E6A1B-787B-48C2-89E0-46ED219FD4E0}" type="slidenum">
              <a:rPr lang="zh-CN" altLang="en-US" smtClean="0"/>
              <a:pPr/>
              <a:t>38</a:t>
            </a:fld>
            <a:endParaRPr lang="zh-CN" altLang="en-US" dirty="0"/>
          </a:p>
        </p:txBody>
      </p:sp>
      <p:sp>
        <p:nvSpPr>
          <p:cNvPr id="31" name="矩形 30">
            <a:extLst>
              <a:ext uri="{FF2B5EF4-FFF2-40B4-BE49-F238E27FC236}">
                <a16:creationId xmlns="" xmlns:a16="http://schemas.microsoft.com/office/drawing/2014/main" id="{C243E4BF-B4CA-084A-9EFA-FF74EB9E9348}"/>
              </a:ext>
            </a:extLst>
          </p:cNvPr>
          <p:cNvSpPr/>
          <p:nvPr/>
        </p:nvSpPr>
        <p:spPr>
          <a:xfrm>
            <a:off x="7142752" y="6512851"/>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
        <p:nvSpPr>
          <p:cNvPr id="17" name="TextBox 16"/>
          <p:cNvSpPr txBox="1"/>
          <p:nvPr/>
        </p:nvSpPr>
        <p:spPr>
          <a:xfrm>
            <a:off x="247907" y="1539687"/>
            <a:ext cx="615553" cy="4329953"/>
          </a:xfrm>
          <a:prstGeom prst="rect">
            <a:avLst/>
          </a:prstGeom>
          <a:solidFill>
            <a:schemeClr val="accent5"/>
          </a:solidFill>
          <a:ln w="38100">
            <a:noFill/>
          </a:ln>
        </p:spPr>
        <p:style>
          <a:lnRef idx="2">
            <a:schemeClr val="accent1"/>
          </a:lnRef>
          <a:fillRef idx="1">
            <a:schemeClr val="lt1"/>
          </a:fillRef>
          <a:effectRef idx="0">
            <a:schemeClr val="accent1"/>
          </a:effectRef>
          <a:fontRef idx="minor">
            <a:schemeClr val="dk1"/>
          </a:fontRef>
        </p:style>
        <p:txBody>
          <a:bodyPr vert="eaVert" wrap="square" rtlCol="0">
            <a:spAutoFit/>
          </a:bodyPr>
          <a:lstStyle/>
          <a:p>
            <a:r>
              <a:rPr lang="zh-CN" altLang="en-US" sz="2800" b="1" dirty="0" smtClean="0">
                <a:solidFill>
                  <a:schemeClr val="bg1"/>
                </a:solidFill>
              </a:rPr>
              <a:t>（二）购买力平价的概念</a:t>
            </a:r>
            <a:endParaRPr lang="zh-CN" altLang="en-US" sz="2800" b="1" dirty="0">
              <a:solidFill>
                <a:schemeClr val="bg1"/>
              </a:solidFill>
            </a:endParaRPr>
          </a:p>
        </p:txBody>
      </p:sp>
      <p:sp>
        <p:nvSpPr>
          <p:cNvPr id="18" name="圆角矩形 17"/>
          <p:cNvSpPr/>
          <p:nvPr/>
        </p:nvSpPr>
        <p:spPr>
          <a:xfrm>
            <a:off x="1055594" y="3482398"/>
            <a:ext cx="3348318" cy="28041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203512" y="3637429"/>
            <a:ext cx="3052482" cy="2462213"/>
          </a:xfrm>
          <a:prstGeom prst="rect">
            <a:avLst/>
          </a:prstGeom>
          <a:noFill/>
        </p:spPr>
        <p:txBody>
          <a:bodyPr wrap="square" rtlCol="0">
            <a:spAutoFit/>
          </a:bodyPr>
          <a:lstStyle/>
          <a:p>
            <a:r>
              <a:rPr lang="en-US" altLang="zh-CN" dirty="0" smtClean="0"/>
              <a:t>PPP</a:t>
            </a:r>
            <a:r>
              <a:rPr lang="zh-CN" altLang="en-US" dirty="0"/>
              <a:t>本质上是一种价格比率。其工作定义是：一国购买</a:t>
            </a:r>
            <a:r>
              <a:rPr lang="zh-CN" altLang="en-US" b="1" dirty="0"/>
              <a:t>等量的</a:t>
            </a:r>
            <a:r>
              <a:rPr lang="zh-CN" altLang="en-US" dirty="0"/>
              <a:t>与</a:t>
            </a:r>
            <a:r>
              <a:rPr lang="zh-CN" altLang="en-US" u="sng" dirty="0"/>
              <a:t>基准国一个单位货币单位</a:t>
            </a:r>
            <a:r>
              <a:rPr lang="zh-CN" altLang="en-US" dirty="0"/>
              <a:t>购买</a:t>
            </a:r>
            <a:r>
              <a:rPr lang="zh-CN" altLang="en-US" b="1" dirty="0"/>
              <a:t>货物和服务</a:t>
            </a:r>
            <a:r>
              <a:rPr lang="zh-CN" altLang="en-US" dirty="0"/>
              <a:t>所需的本国货币数量</a:t>
            </a:r>
            <a:r>
              <a:rPr lang="zh-CN" altLang="en-US" dirty="0" smtClean="0"/>
              <a:t>。</a:t>
            </a:r>
            <a:endParaRPr lang="en-US" altLang="zh-CN" dirty="0" smtClean="0"/>
          </a:p>
          <a:p>
            <a:pPr marL="285750" indent="-285750">
              <a:buFont typeface="Arial" pitchFamily="34" charset="0"/>
              <a:buChar char="•"/>
            </a:pPr>
            <a:r>
              <a:rPr lang="zh-CN" altLang="en-US" sz="1600" dirty="0"/>
              <a:t>同等的</a:t>
            </a:r>
            <a:r>
              <a:rPr lang="zh-CN" altLang="en-US" sz="1600" dirty="0" smtClean="0"/>
              <a:t>购买力</a:t>
            </a:r>
            <a:endParaRPr lang="en-US" altLang="zh-CN" sz="1600" dirty="0" smtClean="0"/>
          </a:p>
          <a:p>
            <a:pPr marL="285750" indent="-285750">
              <a:buFont typeface="Arial" pitchFamily="34" charset="0"/>
              <a:buChar char="•"/>
            </a:pPr>
            <a:r>
              <a:rPr lang="en-US" altLang="zh-CN" sz="1600" dirty="0"/>
              <a:t>PPP</a:t>
            </a:r>
            <a:r>
              <a:rPr lang="zh-CN" altLang="en-US" sz="1600" dirty="0"/>
              <a:t>按基准国货币来</a:t>
            </a:r>
            <a:r>
              <a:rPr lang="zh-CN" altLang="en-US" sz="1600" dirty="0" smtClean="0"/>
              <a:t>计算</a:t>
            </a:r>
            <a:endParaRPr lang="en-US" altLang="zh-CN" sz="1600" dirty="0" smtClean="0"/>
          </a:p>
          <a:p>
            <a:pPr marL="285750" indent="-285750">
              <a:buFont typeface="Arial" pitchFamily="34" charset="0"/>
              <a:buChar char="•"/>
            </a:pPr>
            <a:r>
              <a:rPr lang="en-US" altLang="zh-CN" sz="1600" dirty="0"/>
              <a:t>PPP</a:t>
            </a:r>
            <a:r>
              <a:rPr lang="zh-CN" altLang="en-US" sz="1600" dirty="0"/>
              <a:t>采用空间价格指数进行计算</a:t>
            </a:r>
          </a:p>
        </p:txBody>
      </p:sp>
      <p:sp>
        <p:nvSpPr>
          <p:cNvPr id="40" name="圆角矩形 39"/>
          <p:cNvSpPr/>
          <p:nvPr/>
        </p:nvSpPr>
        <p:spPr>
          <a:xfrm>
            <a:off x="4588120" y="3455114"/>
            <a:ext cx="3689144" cy="28041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4686895" y="3656836"/>
            <a:ext cx="3543300" cy="1200329"/>
          </a:xfrm>
          <a:prstGeom prst="rect">
            <a:avLst/>
          </a:prstGeom>
          <a:noFill/>
        </p:spPr>
        <p:txBody>
          <a:bodyPr wrap="square" rtlCol="0">
            <a:spAutoFit/>
          </a:bodyPr>
          <a:lstStyle/>
          <a:p>
            <a:r>
              <a:rPr lang="zh-CN" altLang="en-US" dirty="0"/>
              <a:t>定义一篮子货物服务的一国价格水平</a:t>
            </a:r>
            <a:r>
              <a:rPr lang="zh-CN" altLang="en-US" dirty="0" smtClean="0"/>
              <a:t>等于其</a:t>
            </a:r>
            <a:r>
              <a:rPr lang="en-US" altLang="zh-CN" dirty="0" smtClean="0"/>
              <a:t>PPP</a:t>
            </a:r>
            <a:r>
              <a:rPr lang="zh-CN" altLang="en-US" dirty="0"/>
              <a:t>与市场汇率之</a:t>
            </a:r>
            <a:r>
              <a:rPr lang="zh-CN" altLang="en-US" dirty="0" smtClean="0"/>
              <a:t>比，用于判断国家价格水平的高低，公式表示为：</a:t>
            </a:r>
            <a:endParaRPr lang="zh-CN" altLang="en-US" dirty="0"/>
          </a:p>
        </p:txBody>
      </p:sp>
      <p:pic>
        <p:nvPicPr>
          <p:cNvPr id="1536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2259" y="4841122"/>
            <a:ext cx="1708624" cy="6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4727236" y="5488938"/>
            <a:ext cx="3502959" cy="646331"/>
          </a:xfrm>
          <a:prstGeom prst="rect">
            <a:avLst/>
          </a:prstGeom>
        </p:spPr>
        <p:txBody>
          <a:bodyPr wrap="square">
            <a:spAutoFit/>
          </a:bodyPr>
          <a:lstStyle/>
          <a:p>
            <a:r>
              <a:rPr lang="en-US" altLang="zh-CN" b="1" dirty="0"/>
              <a:t>PLI</a:t>
            </a:r>
            <a:r>
              <a:rPr lang="zh-CN" altLang="en-US" b="1" dirty="0"/>
              <a:t>小于</a:t>
            </a:r>
            <a:r>
              <a:rPr lang="en-US" altLang="zh-CN" b="1" dirty="0"/>
              <a:t>1.0</a:t>
            </a:r>
            <a:r>
              <a:rPr lang="zh-CN" altLang="en-US" dirty="0"/>
              <a:t>，表示规格品或大类相对</a:t>
            </a:r>
            <a:r>
              <a:rPr lang="zh-CN" altLang="en-US" dirty="0" smtClean="0"/>
              <a:t>便宜还是昂贵？</a:t>
            </a:r>
            <a:endParaRPr lang="zh-CN" altLang="en-US" dirty="0"/>
          </a:p>
        </p:txBody>
      </p:sp>
      <p:sp>
        <p:nvSpPr>
          <p:cNvPr id="46" name="圆角矩形 45"/>
          <p:cNvSpPr/>
          <p:nvPr/>
        </p:nvSpPr>
        <p:spPr>
          <a:xfrm>
            <a:off x="8442344" y="3482398"/>
            <a:ext cx="3689144" cy="28041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956842" y="2966966"/>
            <a:ext cx="6096000" cy="461665"/>
          </a:xfrm>
          <a:prstGeom prst="rect">
            <a:avLst/>
          </a:prstGeom>
        </p:spPr>
        <p:txBody>
          <a:bodyPr>
            <a:spAutoFit/>
          </a:bodyPr>
          <a:lstStyle/>
          <a:p>
            <a:pPr algn="ctr"/>
            <a:r>
              <a:rPr lang="zh-CN" altLang="en-US" sz="2400" b="1" dirty="0"/>
              <a:t>名义</a:t>
            </a:r>
            <a:r>
              <a:rPr lang="zh-CN" altLang="en-US" sz="2400" b="1" dirty="0" smtClean="0"/>
              <a:t>支出和实际支出</a:t>
            </a:r>
            <a:endParaRPr lang="zh-CN" altLang="en-US" sz="2400" b="1" dirty="0"/>
          </a:p>
        </p:txBody>
      </p:sp>
      <p:pic>
        <p:nvPicPr>
          <p:cNvPr id="15363"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5920" y="4100071"/>
            <a:ext cx="1747759" cy="7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5920" y="5488938"/>
            <a:ext cx="1856997" cy="81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8574742" y="3630705"/>
            <a:ext cx="3617258" cy="646331"/>
          </a:xfrm>
          <a:prstGeom prst="rect">
            <a:avLst/>
          </a:prstGeom>
        </p:spPr>
        <p:txBody>
          <a:bodyPr wrap="square">
            <a:spAutoFit/>
          </a:bodyPr>
          <a:lstStyle/>
          <a:p>
            <a:r>
              <a:rPr lang="zh-CN" altLang="en-US" dirty="0" smtClean="0"/>
              <a:t>名义</a:t>
            </a:r>
            <a:r>
              <a:rPr lang="zh-CN" altLang="en-US" dirty="0"/>
              <a:t>支出总量是</a:t>
            </a:r>
            <a:r>
              <a:rPr lang="zh-CN" altLang="en-US" dirty="0" smtClean="0"/>
              <a:t>按照汇率</a:t>
            </a:r>
            <a:r>
              <a:rPr lang="zh-CN" altLang="en-US" dirty="0"/>
              <a:t>法进行</a:t>
            </a:r>
            <a:r>
              <a:rPr lang="zh-CN" altLang="en-US" dirty="0" smtClean="0"/>
              <a:t>转换：</a:t>
            </a:r>
            <a:endParaRPr lang="zh-CN" altLang="en-US" dirty="0"/>
          </a:p>
        </p:txBody>
      </p:sp>
      <p:sp>
        <p:nvSpPr>
          <p:cNvPr id="24" name="矩形 23"/>
          <p:cNvSpPr/>
          <p:nvPr/>
        </p:nvSpPr>
        <p:spPr>
          <a:xfrm>
            <a:off x="8418123" y="4841122"/>
            <a:ext cx="4142883" cy="923330"/>
          </a:xfrm>
          <a:prstGeom prst="rect">
            <a:avLst/>
          </a:prstGeom>
        </p:spPr>
        <p:txBody>
          <a:bodyPr wrap="square">
            <a:spAutoFit/>
          </a:bodyPr>
          <a:lstStyle/>
          <a:p>
            <a:r>
              <a:rPr lang="zh-CN" altLang="en-US" dirty="0"/>
              <a:t>实际支出，也称作支出物量水平，是用 </a:t>
            </a:r>
            <a:r>
              <a:rPr lang="en-US" altLang="zh-CN" dirty="0" smtClean="0"/>
              <a:t>PPP</a:t>
            </a:r>
            <a:r>
              <a:rPr lang="zh-CN" altLang="en-US" dirty="0" smtClean="0"/>
              <a:t>将</a:t>
            </a:r>
            <a:r>
              <a:rPr lang="zh-CN" altLang="en-US" dirty="0"/>
              <a:t>以本币计量的相应支出换算成</a:t>
            </a:r>
            <a:r>
              <a:rPr lang="zh-CN" altLang="en-US" dirty="0" smtClean="0"/>
              <a:t>全球</a:t>
            </a:r>
            <a:r>
              <a:rPr lang="zh-CN" altLang="en-US" dirty="0"/>
              <a:t>统一</a:t>
            </a:r>
            <a:r>
              <a:rPr lang="zh-CN" altLang="en-US" dirty="0" smtClean="0"/>
              <a:t>货币：</a:t>
            </a:r>
            <a:endParaRPr lang="zh-CN" altLang="en-US" dirty="0"/>
          </a:p>
        </p:txBody>
      </p:sp>
    </p:spTree>
    <p:extLst>
      <p:ext uri="{BB962C8B-B14F-4D97-AF65-F5344CB8AC3E}">
        <p14:creationId xmlns:p14="http://schemas.microsoft.com/office/powerpoint/2010/main" val="2782265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F1306749-467A-400E-906C-70E0D9970E61}"/>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二</a:t>
            </a:r>
            <a:r>
              <a:rPr lang="zh-CN" altLang="en-US" sz="3000" b="1" dirty="0">
                <a:solidFill>
                  <a:schemeClr val="bg1"/>
                </a:solidFill>
              </a:rPr>
              <a:t>、国际比较项目</a:t>
            </a:r>
            <a:endParaRPr lang="zh-CN" altLang="en-US" sz="3000" b="1" dirty="0">
              <a:solidFill>
                <a:schemeClr val="bg1"/>
              </a:solidFill>
            </a:endParaRPr>
          </a:p>
        </p:txBody>
      </p:sp>
      <p:sp>
        <p:nvSpPr>
          <p:cNvPr id="6" name="五边形 1">
            <a:extLst>
              <a:ext uri="{FF2B5EF4-FFF2-40B4-BE49-F238E27FC236}">
                <a16:creationId xmlns="" xmlns:a16="http://schemas.microsoft.com/office/drawing/2014/main" id="{120FAA76-8631-4F93-A222-D3999C9E5375}"/>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 xmlns:a16="http://schemas.microsoft.com/office/drawing/2014/main" id="{A1356CDF-3F38-42A3-8ED7-09A2784FF81E}"/>
              </a:ext>
            </a:extLst>
          </p:cNvPr>
          <p:cNvGrpSpPr/>
          <p:nvPr/>
        </p:nvGrpSpPr>
        <p:grpSpPr>
          <a:xfrm>
            <a:off x="803970" y="1511851"/>
            <a:ext cx="5580062" cy="3806463"/>
            <a:chOff x="4836398" y="2361255"/>
            <a:chExt cx="5580062" cy="3806463"/>
          </a:xfrm>
        </p:grpSpPr>
        <p:sp>
          <p:nvSpPr>
            <p:cNvPr id="20" name="矩形: 圆角 19">
              <a:extLst>
                <a:ext uri="{FF2B5EF4-FFF2-40B4-BE49-F238E27FC236}">
                  <a16:creationId xmlns="" xmlns:a16="http://schemas.microsoft.com/office/drawing/2014/main" id="{9DA0EF2D-1EF9-4F75-97D0-571687682F93}"/>
                </a:ext>
              </a:extLst>
            </p:cNvPr>
            <p:cNvSpPr/>
            <p:nvPr/>
          </p:nvSpPr>
          <p:spPr>
            <a:xfrm>
              <a:off x="4836398" y="2731752"/>
              <a:ext cx="5580062" cy="3435966"/>
            </a:xfrm>
            <a:prstGeom prst="roundRect">
              <a:avLst>
                <a:gd name="adj" fmla="val 0"/>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 xmlns:a16="http://schemas.microsoft.com/office/drawing/2014/main" id="{C4BA890B-4D79-4308-94D6-2FF0DE6038DF}"/>
                </a:ext>
              </a:extLst>
            </p:cNvPr>
            <p:cNvGrpSpPr/>
            <p:nvPr/>
          </p:nvGrpSpPr>
          <p:grpSpPr>
            <a:xfrm>
              <a:off x="5339634" y="2361255"/>
              <a:ext cx="2286795" cy="560003"/>
              <a:chOff x="1019175" y="2525103"/>
              <a:chExt cx="2286795" cy="560003"/>
            </a:xfrm>
          </p:grpSpPr>
          <p:sp>
            <p:nvSpPr>
              <p:cNvPr id="19" name="矩形: 圆角 18">
                <a:extLst>
                  <a:ext uri="{FF2B5EF4-FFF2-40B4-BE49-F238E27FC236}">
                    <a16:creationId xmlns="" xmlns:a16="http://schemas.microsoft.com/office/drawing/2014/main" id="{2156C906-30A6-4655-AE3D-6772FA28D54F}"/>
                  </a:ext>
                </a:extLst>
              </p:cNvPr>
              <p:cNvSpPr/>
              <p:nvPr/>
            </p:nvSpPr>
            <p:spPr>
              <a:xfrm>
                <a:off x="1019175" y="2525103"/>
                <a:ext cx="2286795" cy="56000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PPP</a:t>
                </a:r>
                <a:r>
                  <a:rPr lang="zh-CN" altLang="en-US" dirty="0" smtClean="0"/>
                  <a:t>概念的实例</a:t>
                </a:r>
                <a:endParaRPr lang="zh-CN" altLang="en-US" dirty="0"/>
              </a:p>
            </p:txBody>
          </p:sp>
          <p:sp>
            <p:nvSpPr>
              <p:cNvPr id="2" name="矩形 1">
                <a:extLst>
                  <a:ext uri="{FF2B5EF4-FFF2-40B4-BE49-F238E27FC236}">
                    <a16:creationId xmlns="" xmlns:a16="http://schemas.microsoft.com/office/drawing/2014/main" id="{D45D1413-176B-497A-9FFB-BC80AFF0DCA6}"/>
                  </a:ext>
                </a:extLst>
              </p:cNvPr>
              <p:cNvSpPr/>
              <p:nvPr/>
            </p:nvSpPr>
            <p:spPr>
              <a:xfrm>
                <a:off x="1309628" y="2574272"/>
                <a:ext cx="184731" cy="461665"/>
              </a:xfrm>
              <a:prstGeom prst="rect">
                <a:avLst/>
              </a:prstGeom>
            </p:spPr>
            <p:txBody>
              <a:bodyPr wrap="none">
                <a:spAutoFit/>
              </a:bodyPr>
              <a:lstStyle/>
              <a:p>
                <a:endParaRPr lang="zh-CN" altLang="en-US" sz="2400" b="1" dirty="0">
                  <a:solidFill>
                    <a:schemeClr val="bg1"/>
                  </a:solidFill>
                  <a:effectLst>
                    <a:outerShdw blurRad="38100" dist="38100" dir="2700000" algn="tl">
                      <a:srgbClr val="000000">
                        <a:alpha val="43137"/>
                      </a:srgbClr>
                    </a:outerShdw>
                  </a:effectLst>
                </a:endParaRPr>
              </a:p>
            </p:txBody>
          </p:sp>
        </p:grpSp>
      </p:grpSp>
      <p:sp>
        <p:nvSpPr>
          <p:cNvPr id="4" name="灯片编号占位符 3">
            <a:extLst>
              <a:ext uri="{FF2B5EF4-FFF2-40B4-BE49-F238E27FC236}">
                <a16:creationId xmlns="" xmlns:a16="http://schemas.microsoft.com/office/drawing/2014/main" id="{7A39D437-38BF-4043-A5E6-DA3101E34EB1}"/>
              </a:ext>
            </a:extLst>
          </p:cNvPr>
          <p:cNvSpPr>
            <a:spLocks noGrp="1"/>
          </p:cNvSpPr>
          <p:nvPr>
            <p:ph type="sldNum" sz="quarter" idx="4"/>
          </p:nvPr>
        </p:nvSpPr>
        <p:spPr/>
        <p:txBody>
          <a:bodyPr/>
          <a:lstStyle/>
          <a:p>
            <a:fld id="{089E6A1B-787B-48C2-89E0-46ED219FD4E0}" type="slidenum">
              <a:rPr lang="zh-CN" altLang="en-US" smtClean="0"/>
              <a:pPr/>
              <a:t>39</a:t>
            </a:fld>
            <a:endParaRPr lang="zh-CN" altLang="en-US" dirty="0"/>
          </a:p>
        </p:txBody>
      </p:sp>
      <p:sp>
        <p:nvSpPr>
          <p:cNvPr id="13" name="矩形 12">
            <a:extLst>
              <a:ext uri="{FF2B5EF4-FFF2-40B4-BE49-F238E27FC236}">
                <a16:creationId xmlns="" xmlns:a16="http://schemas.microsoft.com/office/drawing/2014/main" id="{B0CEA5A4-1D54-5340-8D5F-72E93295F29B}"/>
              </a:ext>
            </a:extLst>
          </p:cNvPr>
          <p:cNvSpPr/>
          <p:nvPr/>
        </p:nvSpPr>
        <p:spPr>
          <a:xfrm>
            <a:off x="7147776" y="6521055"/>
            <a:ext cx="367982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CH1-6</a:t>
            </a:r>
            <a:r>
              <a:rPr lang="zh-CN" altLang="en-US" dirty="0">
                <a:latin typeface="KaiTi" panose="02010609060101010101" pitchFamily="49" charset="-122"/>
                <a:ea typeface="KaiTi" panose="02010609060101010101" pitchFamily="49" charset="-122"/>
              </a:rPr>
              <a:t> 国民经济统计学的学科地位</a:t>
            </a:r>
          </a:p>
        </p:txBody>
      </p:sp>
      <p:sp>
        <p:nvSpPr>
          <p:cNvPr id="7" name="TextBox 6"/>
          <p:cNvSpPr txBox="1"/>
          <p:nvPr/>
        </p:nvSpPr>
        <p:spPr>
          <a:xfrm>
            <a:off x="6742361" y="1351898"/>
            <a:ext cx="5131392" cy="261610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000" b="1" dirty="0" smtClean="0"/>
              <a:t>解读：</a:t>
            </a:r>
            <a:endParaRPr lang="en-US" altLang="zh-CN" sz="2000" b="1" dirty="0" smtClean="0"/>
          </a:p>
          <a:p>
            <a:pPr marL="342900" indent="-342900">
              <a:lnSpc>
                <a:spcPct val="120000"/>
              </a:lnSpc>
              <a:buFont typeface="Arial" pitchFamily="34" charset="0"/>
              <a:buChar char="•"/>
            </a:pPr>
            <a:r>
              <a:rPr lang="zh-CN" altLang="en-US" sz="2000" dirty="0" smtClean="0"/>
              <a:t>不同</a:t>
            </a:r>
            <a:r>
              <a:rPr lang="zh-CN" altLang="en-US" sz="2000" dirty="0"/>
              <a:t>产品的相对价格（即规格</a:t>
            </a:r>
            <a:r>
              <a:rPr lang="zh-CN" altLang="en-US" sz="2000" dirty="0" smtClean="0"/>
              <a:t>品</a:t>
            </a:r>
            <a:r>
              <a:rPr lang="en-US" altLang="zh-CN" sz="2000" dirty="0" smtClean="0"/>
              <a:t>PPP</a:t>
            </a:r>
            <a:r>
              <a:rPr lang="zh-CN" altLang="en-US" sz="2000" dirty="0" smtClean="0"/>
              <a:t>）</a:t>
            </a:r>
            <a:r>
              <a:rPr lang="zh-CN" altLang="en-US" sz="2000" dirty="0"/>
              <a:t>有差异，对大米基本类下的</a:t>
            </a:r>
            <a:r>
              <a:rPr lang="zh-CN" altLang="en-US" sz="2000" dirty="0" smtClean="0"/>
              <a:t>各种规格品</a:t>
            </a:r>
            <a:r>
              <a:rPr lang="en-US" altLang="zh-CN" sz="2000" dirty="0"/>
              <a:t>PPP</a:t>
            </a:r>
            <a:r>
              <a:rPr lang="zh-CN" altLang="en-US" sz="2000" dirty="0" smtClean="0"/>
              <a:t>进行</a:t>
            </a:r>
            <a:r>
              <a:rPr lang="zh-CN" altLang="en-US" sz="2000" dirty="0"/>
              <a:t>平均可以得到大米的</a:t>
            </a:r>
            <a:r>
              <a:rPr lang="zh-CN" altLang="en-US" sz="2000" dirty="0" smtClean="0"/>
              <a:t>基本类</a:t>
            </a:r>
            <a:r>
              <a:rPr lang="en-US" altLang="zh-CN" sz="2000" dirty="0" smtClean="0"/>
              <a:t>PPP</a:t>
            </a:r>
            <a:r>
              <a:rPr lang="zh-CN" altLang="en-US" sz="2000" dirty="0" smtClean="0"/>
              <a:t>。</a:t>
            </a:r>
            <a:endParaRPr lang="en-US" altLang="zh-CN" sz="2000" dirty="0" smtClean="0"/>
          </a:p>
          <a:p>
            <a:pPr marL="342900" indent="-342900">
              <a:lnSpc>
                <a:spcPct val="120000"/>
              </a:lnSpc>
              <a:buFont typeface="Arial" pitchFamily="34" charset="0"/>
              <a:buChar char="•"/>
            </a:pPr>
            <a:r>
              <a:rPr lang="zh-CN" altLang="en-US" sz="2000" dirty="0" smtClean="0"/>
              <a:t>简单</a:t>
            </a:r>
            <a:r>
              <a:rPr lang="zh-CN" altLang="en-US" sz="2000" dirty="0"/>
              <a:t>几何平均值即可得到</a:t>
            </a:r>
            <a:r>
              <a:rPr lang="zh-CN" altLang="en-US" sz="2000" dirty="0" smtClean="0"/>
              <a:t>双边</a:t>
            </a:r>
            <a:r>
              <a:rPr lang="en-US" altLang="zh-CN" sz="2000" dirty="0"/>
              <a:t>PPP</a:t>
            </a:r>
            <a:r>
              <a:rPr lang="zh-CN" altLang="en-US" sz="2000" dirty="0" smtClean="0"/>
              <a:t>。</a:t>
            </a:r>
            <a:endParaRPr lang="en-US" altLang="zh-CN" sz="2000" dirty="0" smtClean="0"/>
          </a:p>
          <a:p>
            <a:pPr marL="342900" indent="-342900">
              <a:lnSpc>
                <a:spcPct val="120000"/>
              </a:lnSpc>
              <a:buFont typeface="Arial" pitchFamily="34" charset="0"/>
              <a:buChar char="•"/>
            </a:pPr>
            <a:r>
              <a:rPr lang="zh-CN" altLang="en-US" sz="2000" dirty="0" smtClean="0"/>
              <a:t>多</a:t>
            </a:r>
            <a:r>
              <a:rPr lang="zh-CN" altLang="en-US" sz="2000" dirty="0"/>
              <a:t>国比较时，通常计算</a:t>
            </a:r>
            <a:r>
              <a:rPr lang="zh-CN" altLang="en-US" sz="2000" dirty="0" smtClean="0"/>
              <a:t>多边</a:t>
            </a:r>
            <a:r>
              <a:rPr lang="en-US" altLang="zh-CN" sz="2000" dirty="0" smtClean="0"/>
              <a:t>PPP</a:t>
            </a:r>
            <a:r>
              <a:rPr lang="zh-CN" altLang="en-US" sz="2000" dirty="0" smtClean="0"/>
              <a:t>，</a:t>
            </a:r>
            <a:r>
              <a:rPr lang="zh-CN" altLang="en-US" sz="2000" dirty="0"/>
              <a:t>需要将所有国家的相对价格作为一个整体来考虑。 </a:t>
            </a: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9616" y="2459667"/>
            <a:ext cx="10413216" cy="484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307206" y="2102631"/>
            <a:ext cx="6096000" cy="276999"/>
          </a:xfrm>
          <a:prstGeom prst="rect">
            <a:avLst/>
          </a:prstGeom>
        </p:spPr>
        <p:txBody>
          <a:bodyPr>
            <a:spAutoFit/>
          </a:bodyPr>
          <a:lstStyle/>
          <a:p>
            <a:r>
              <a:rPr lang="zh-CN" altLang="zh-CN" sz="1200" dirty="0"/>
              <a:t>表</a:t>
            </a:r>
            <a:r>
              <a:rPr lang="en-US" altLang="zh-CN" sz="1200" dirty="0"/>
              <a:t>7-11    </a:t>
            </a:r>
            <a:r>
              <a:rPr lang="zh-CN" altLang="zh-CN" sz="1200" dirty="0"/>
              <a:t>部分国家大米基本类中规格品价格及其与英镑的价格比率</a:t>
            </a:r>
          </a:p>
        </p:txBody>
      </p:sp>
      <p:sp>
        <p:nvSpPr>
          <p:cNvPr id="12" name="矩形 11"/>
          <p:cNvSpPr/>
          <p:nvPr/>
        </p:nvSpPr>
        <p:spPr>
          <a:xfrm>
            <a:off x="930089" y="4716380"/>
            <a:ext cx="5453943" cy="338554"/>
          </a:xfrm>
          <a:prstGeom prst="rect">
            <a:avLst/>
          </a:prstGeom>
        </p:spPr>
        <p:txBody>
          <a:bodyPr wrap="square">
            <a:spAutoFit/>
          </a:bodyPr>
          <a:lstStyle/>
          <a:p>
            <a:r>
              <a:rPr lang="zh-CN" altLang="en-US" sz="800" dirty="0"/>
              <a:t>资料来源：</a:t>
            </a:r>
            <a:r>
              <a:rPr lang="en-US" altLang="zh-CN" sz="800" dirty="0"/>
              <a:t>The World Bank, Measuring the real size of the world economy: the framework, methodology, and the results of the international comparison program——ICP, 2013</a:t>
            </a:r>
            <a:endParaRPr lang="zh-CN" altLang="en-US" sz="800" dirty="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808" y="4075074"/>
            <a:ext cx="3813780" cy="2171032"/>
          </a:xfrm>
          <a:prstGeom prst="rect">
            <a:avLst/>
          </a:prstGeom>
        </p:spPr>
      </p:pic>
    </p:spTree>
    <p:extLst>
      <p:ext uri="{BB962C8B-B14F-4D97-AF65-F5344CB8AC3E}">
        <p14:creationId xmlns:p14="http://schemas.microsoft.com/office/powerpoint/2010/main" val="1826510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 xmlns:a16="http://schemas.microsoft.com/office/drawing/2014/main"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 xmlns:a16="http://schemas.microsoft.com/office/drawing/2014/main" id="{AE7744D2-F0A6-4388-B36F-0875FA5E87ED}"/>
              </a:ext>
            </a:extLst>
          </p:cNvPr>
          <p:cNvGrpSpPr/>
          <p:nvPr/>
        </p:nvGrpSpPr>
        <p:grpSpPr>
          <a:xfrm>
            <a:off x="4184040" y="2010705"/>
            <a:ext cx="7013608" cy="3154297"/>
            <a:chOff x="5728032" y="2096892"/>
            <a:chExt cx="5282090" cy="1702129"/>
          </a:xfrm>
        </p:grpSpPr>
        <p:sp>
          <p:nvSpPr>
            <p:cNvPr id="4" name="TextBox 6">
              <a:extLst>
                <a:ext uri="{FF2B5EF4-FFF2-40B4-BE49-F238E27FC236}">
                  <a16:creationId xmlns="" xmlns:a16="http://schemas.microsoft.com/office/drawing/2014/main" id="{05FC6914-E775-488E-83D5-17487A01516A}"/>
                </a:ext>
              </a:extLst>
            </p:cNvPr>
            <p:cNvSpPr txBox="1"/>
            <p:nvPr/>
          </p:nvSpPr>
          <p:spPr>
            <a:xfrm>
              <a:off x="5807540" y="2096892"/>
              <a:ext cx="3569857" cy="315558"/>
            </a:xfrm>
            <a:prstGeom prst="rect">
              <a:avLst/>
            </a:prstGeom>
            <a:noFill/>
          </p:spPr>
          <p:txBody>
            <a:bodyPr wrap="square" rtlCol="0">
              <a:spAutoFit/>
            </a:bodyPr>
            <a:lstStyle/>
            <a:p>
              <a:pPr algn="dist"/>
              <a:r>
                <a:rPr lang="zh-CN" altLang="en-US" sz="3200" b="1" dirty="0" smtClean="0">
                  <a:latin typeface="微软雅黑" panose="020B0503020204020204" pitchFamily="34" charset="-122"/>
                  <a:ea typeface="微软雅黑" panose="020B0503020204020204" pitchFamily="34" charset="-122"/>
                </a:rPr>
                <a:t>第一节  国际贸易</a:t>
              </a:r>
              <a:r>
                <a:rPr lang="zh-CN" altLang="en-US" sz="3200" b="1" dirty="0">
                  <a:latin typeface="微软雅黑" panose="020B0503020204020204" pitchFamily="34" charset="-122"/>
                  <a:ea typeface="微软雅黑" panose="020B0503020204020204" pitchFamily="34" charset="-122"/>
                </a:rPr>
                <a:t>统计 </a:t>
              </a:r>
            </a:p>
          </p:txBody>
        </p:sp>
        <p:grpSp>
          <p:nvGrpSpPr>
            <p:cNvPr id="47" name="组合 46">
              <a:extLst>
                <a:ext uri="{FF2B5EF4-FFF2-40B4-BE49-F238E27FC236}">
                  <a16:creationId xmlns=""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国际商品贸易统计</a:t>
                </a:r>
              </a:p>
            </p:txBody>
          </p:sp>
        </p:grpSp>
        <p:grpSp>
          <p:nvGrpSpPr>
            <p:cNvPr id="48" name="组合 47">
              <a:extLst>
                <a:ext uri="{FF2B5EF4-FFF2-40B4-BE49-F238E27FC236}">
                  <a16:creationId xmlns="" xmlns:a16="http://schemas.microsoft.com/office/drawing/2014/main" id="{EC39A64F-781A-4E2A-BF1B-70B774285BF2}"/>
                </a:ext>
              </a:extLst>
            </p:cNvPr>
            <p:cNvGrpSpPr/>
            <p:nvPr/>
          </p:nvGrpSpPr>
          <p:grpSpPr>
            <a:xfrm>
              <a:off x="5728032" y="3219957"/>
              <a:ext cx="5282090" cy="579064"/>
              <a:chOff x="4012013" y="2937501"/>
              <a:chExt cx="5282090" cy="579064"/>
            </a:xfrm>
          </p:grpSpPr>
          <p:sp>
            <p:nvSpPr>
              <p:cNvPr id="49" name="TextBox 4">
                <a:extLst>
                  <a:ext uri="{FF2B5EF4-FFF2-40B4-BE49-F238E27FC236}">
                    <a16:creationId xmlns="" xmlns:a16="http://schemas.microsoft.com/office/drawing/2014/main"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 xmlns:a16="http://schemas.microsoft.com/office/drawing/2014/main"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 xmlns:a16="http://schemas.microsoft.com/office/drawing/2014/main"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 xmlns:a16="http://schemas.microsoft.com/office/drawing/2014/main" id="{F43B4139-6156-4D97-8865-BE3767FF280B}"/>
                  </a:ext>
                </a:extLst>
              </p:cNvPr>
              <p:cNvSpPr txBox="1"/>
              <p:nvPr/>
            </p:nvSpPr>
            <p:spPr>
              <a:xfrm>
                <a:off x="4997645" y="3039984"/>
                <a:ext cx="1993417" cy="24912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国际服务贸易统计</a:t>
                </a:r>
              </a:p>
            </p:txBody>
          </p:sp>
        </p:grpSp>
      </p:grpSp>
      <p:sp>
        <p:nvSpPr>
          <p:cNvPr id="2" name="灯片编号占位符 1">
            <a:extLst>
              <a:ext uri="{FF2B5EF4-FFF2-40B4-BE49-F238E27FC236}">
                <a16:creationId xmlns=""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4</a:t>
            </a:fld>
            <a:endParaRPr lang="zh-CN" altLang="en-US" dirty="0"/>
          </a:p>
        </p:txBody>
      </p:sp>
      <p:sp>
        <p:nvSpPr>
          <p:cNvPr id="21" name="文本框 20">
            <a:extLst>
              <a:ext uri="{FF2B5EF4-FFF2-40B4-BE49-F238E27FC236}">
                <a16:creationId xmlns=""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679488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3376245" cy="1015663"/>
          </a:xfrm>
          <a:prstGeom prst="rect">
            <a:avLst/>
          </a:prstGeom>
        </p:spPr>
        <p:txBody>
          <a:bodyPr wrap="none">
            <a:spAutoFit/>
          </a:bodyPr>
          <a:lstStyle/>
          <a:p>
            <a:r>
              <a:rPr lang="zh-CN" altLang="en-US" sz="3000" b="1" dirty="0">
                <a:solidFill>
                  <a:schemeClr val="bg1"/>
                </a:solidFill>
              </a:rPr>
              <a:t> 二</a:t>
            </a:r>
            <a:r>
              <a:rPr lang="zh-CN" altLang="en-US" sz="3000" b="1" dirty="0">
                <a:solidFill>
                  <a:schemeClr val="bg1"/>
                </a:solidFill>
              </a:rPr>
              <a:t>、国际比较项目</a:t>
            </a:r>
          </a:p>
          <a:p>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 xmlns:a16="http://schemas.microsoft.com/office/drawing/2014/main" id="{94534D81-A504-4585-AFCC-AF983AB99312}"/>
              </a:ext>
            </a:extLst>
          </p:cNvPr>
          <p:cNvSpPr>
            <a:spLocks noGrp="1"/>
          </p:cNvSpPr>
          <p:nvPr>
            <p:ph type="sldNum" sz="quarter" idx="4"/>
          </p:nvPr>
        </p:nvSpPr>
        <p:spPr/>
        <p:txBody>
          <a:bodyPr/>
          <a:lstStyle/>
          <a:p>
            <a:fld id="{089E6A1B-787B-48C2-89E0-46ED219FD4E0}" type="slidenum">
              <a:rPr lang="zh-CN" altLang="en-US" smtClean="0"/>
              <a:pPr/>
              <a:t>40</a:t>
            </a:fld>
            <a:endParaRPr lang="zh-CN" altLang="en-US" dirty="0"/>
          </a:p>
        </p:txBody>
      </p:sp>
      <p:grpSp>
        <p:nvGrpSpPr>
          <p:cNvPr id="23" name="组合 22">
            <a:extLst>
              <a:ext uri="{FF2B5EF4-FFF2-40B4-BE49-F238E27FC236}">
                <a16:creationId xmlns="" xmlns:a16="http://schemas.microsoft.com/office/drawing/2014/main" id="{85C5D6C0-8A86-E54D-A882-BD440F74675C}"/>
              </a:ext>
            </a:extLst>
          </p:cNvPr>
          <p:cNvGrpSpPr/>
          <p:nvPr/>
        </p:nvGrpSpPr>
        <p:grpSpPr>
          <a:xfrm>
            <a:off x="5198242" y="1989339"/>
            <a:ext cx="775871" cy="2919195"/>
            <a:chOff x="3161605" y="3783143"/>
            <a:chExt cx="1026311" cy="3861469"/>
          </a:xfrm>
          <a:effectLst>
            <a:outerShdw blurRad="50800" dist="38100" dir="2700000" algn="tl" rotWithShape="0">
              <a:prstClr val="black">
                <a:alpha val="40000"/>
              </a:prstClr>
            </a:outerShdw>
          </a:effectLst>
        </p:grpSpPr>
        <p:grpSp>
          <p:nvGrpSpPr>
            <p:cNvPr id="25" name="组合 16">
              <a:extLst>
                <a:ext uri="{FF2B5EF4-FFF2-40B4-BE49-F238E27FC236}">
                  <a16:creationId xmlns="" xmlns:a16="http://schemas.microsoft.com/office/drawing/2014/main" id="{D254620D-6A5F-724E-9F43-EBDD9CC6A8E0}"/>
                </a:ext>
              </a:extLst>
            </p:cNvPr>
            <p:cNvGrpSpPr/>
            <p:nvPr/>
          </p:nvGrpSpPr>
          <p:grpSpPr>
            <a:xfrm>
              <a:off x="3163398" y="3783143"/>
              <a:ext cx="1024518" cy="3861469"/>
              <a:chOff x="3163398" y="3783143"/>
              <a:chExt cx="1024518" cy="3861469"/>
            </a:xfrm>
          </p:grpSpPr>
          <p:sp>
            <p:nvSpPr>
              <p:cNvPr id="27" name="任意多边形 8">
                <a:extLst>
                  <a:ext uri="{FF2B5EF4-FFF2-40B4-BE49-F238E27FC236}">
                    <a16:creationId xmlns="" xmlns:a16="http://schemas.microsoft.com/office/drawing/2014/main" id="{4643464A-9681-4C49-9027-59FE62F41DD7}"/>
                  </a:ext>
                </a:extLst>
              </p:cNvPr>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a:solidFill>
                  <a:srgbClr val="FFC0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29" name="任意多边形 11">
                <a:extLst>
                  <a:ext uri="{FF2B5EF4-FFF2-40B4-BE49-F238E27FC236}">
                    <a16:creationId xmlns="" xmlns:a16="http://schemas.microsoft.com/office/drawing/2014/main" id="{0C6EBEEB-9918-C343-8304-C6EB2817C254}"/>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a:solidFill>
                  <a:srgbClr val="FFC0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26" name="任意多边形 9">
              <a:extLst>
                <a:ext uri="{FF2B5EF4-FFF2-40B4-BE49-F238E27FC236}">
                  <a16:creationId xmlns="" xmlns:a16="http://schemas.microsoft.com/office/drawing/2014/main" id="{619317D8-C9F9-0849-8B2B-E951501AC719}"/>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a:solidFill>
                <a:srgbClr val="FFC0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31" name="圆角矩形 13">
            <a:extLst>
              <a:ext uri="{FF2B5EF4-FFF2-40B4-BE49-F238E27FC236}">
                <a16:creationId xmlns="" xmlns:a16="http://schemas.microsoft.com/office/drawing/2014/main" id="{B054C605-5833-2640-86CD-18F76257D9FF}"/>
              </a:ext>
            </a:extLst>
          </p:cNvPr>
          <p:cNvSpPr/>
          <p:nvPr/>
        </p:nvSpPr>
        <p:spPr>
          <a:xfrm>
            <a:off x="6104368" y="1599095"/>
            <a:ext cx="4031733"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hlinkClick r:id="rId3" action="ppaction://hlinksldjump"/>
              </a:rPr>
              <a:t>价格</a:t>
            </a:r>
            <a:r>
              <a:rPr lang="zh-CN" altLang="en-US" sz="2400" b="1" dirty="0">
                <a:solidFill>
                  <a:schemeClr val="bg1"/>
                </a:solidFill>
                <a:latin typeface="微软雅黑" panose="020B0503020204020204" pitchFamily="34" charset="-122"/>
                <a:ea typeface="微软雅黑" panose="020B0503020204020204" pitchFamily="34" charset="-122"/>
                <a:hlinkClick r:id="rId3" action="ppaction://hlinksldjump"/>
              </a:rPr>
              <a:t>数据的采集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2" name="圆角矩形 14">
            <a:extLst>
              <a:ext uri="{FF2B5EF4-FFF2-40B4-BE49-F238E27FC236}">
                <a16:creationId xmlns="" xmlns:a16="http://schemas.microsoft.com/office/drawing/2014/main" id="{700FB54C-9CE5-064A-8C69-502332E4E936}"/>
              </a:ext>
            </a:extLst>
          </p:cNvPr>
          <p:cNvSpPr/>
          <p:nvPr/>
        </p:nvSpPr>
        <p:spPr>
          <a:xfrm>
            <a:off x="6104368" y="3020926"/>
            <a:ext cx="4031733"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PPP</a:t>
            </a:r>
            <a:r>
              <a:rPr lang="zh-CN" altLang="en-US" sz="2400" b="1" dirty="0" smtClean="0">
                <a:solidFill>
                  <a:schemeClr val="bg1"/>
                </a:solidFill>
                <a:latin typeface="微软雅黑" panose="020B0503020204020204" pitchFamily="34" charset="-122"/>
                <a:ea typeface="微软雅黑" panose="020B0503020204020204" pitchFamily="34" charset="-122"/>
              </a:rPr>
              <a:t>计算</a:t>
            </a:r>
            <a:r>
              <a:rPr lang="zh-CN" altLang="en-US" sz="2400" b="1" dirty="0">
                <a:solidFill>
                  <a:schemeClr val="bg1"/>
                </a:solidFill>
                <a:latin typeface="微软雅黑" panose="020B0503020204020204" pitchFamily="34" charset="-122"/>
                <a:ea typeface="微软雅黑" panose="020B0503020204020204" pitchFamily="34" charset="-122"/>
              </a:rPr>
              <a:t>的一般特征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3" name="圆角矩形 15">
            <a:extLst>
              <a:ext uri="{FF2B5EF4-FFF2-40B4-BE49-F238E27FC236}">
                <a16:creationId xmlns="" xmlns:a16="http://schemas.microsoft.com/office/drawing/2014/main" id="{9D370424-86C5-A14F-95F3-97F3EED1BB2E}"/>
              </a:ext>
            </a:extLst>
          </p:cNvPr>
          <p:cNvSpPr/>
          <p:nvPr/>
        </p:nvSpPr>
        <p:spPr>
          <a:xfrm>
            <a:off x="6104368" y="4442757"/>
            <a:ext cx="4031733"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gn="ctr" defTabSz="2889250">
              <a:spcAft>
                <a:spcPts val="0"/>
              </a:spcAft>
            </a:pPr>
            <a:r>
              <a:rPr lang="en-US" altLang="zh-CN" sz="2400" b="1" dirty="0" smtClean="0">
                <a:solidFill>
                  <a:schemeClr val="bg1"/>
                </a:solidFill>
                <a:latin typeface="微软雅黑" panose="020B0503020204020204" pitchFamily="34" charset="-122"/>
                <a:ea typeface="微软雅黑" panose="020B0503020204020204" pitchFamily="34" charset="-122"/>
              </a:rPr>
              <a:t>PPP</a:t>
            </a:r>
            <a:r>
              <a:rPr lang="zh-CN" altLang="en-US" sz="2400" b="1" dirty="0" smtClean="0">
                <a:solidFill>
                  <a:schemeClr val="bg1"/>
                </a:solidFill>
                <a:latin typeface="微软雅黑" panose="020B0503020204020204" pitchFamily="34" charset="-122"/>
                <a:ea typeface="微软雅黑" panose="020B0503020204020204" pitchFamily="34" charset="-122"/>
              </a:rPr>
              <a:t>计算</a:t>
            </a:r>
            <a:r>
              <a:rPr lang="zh-CN" altLang="en-US" sz="2400" b="1" dirty="0">
                <a:solidFill>
                  <a:schemeClr val="bg1"/>
                </a:solidFill>
                <a:latin typeface="微软雅黑" panose="020B0503020204020204" pitchFamily="34" charset="-122"/>
                <a:ea typeface="微软雅黑" panose="020B0503020204020204" pitchFamily="34" charset="-122"/>
              </a:rPr>
              <a:t>的两阶段方法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 xmlns:a16="http://schemas.microsoft.com/office/drawing/2014/main" id="{5D49EB70-0EFA-F447-A93B-45D4C91513AB}"/>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
        <p:nvSpPr>
          <p:cNvPr id="2" name="圆角矩形 1"/>
          <p:cNvSpPr/>
          <p:nvPr/>
        </p:nvSpPr>
        <p:spPr>
          <a:xfrm>
            <a:off x="1402557" y="2486025"/>
            <a:ext cx="3675062" cy="2392265"/>
          </a:xfrm>
          <a:prstGeom prst="roundRect">
            <a:avLst/>
          </a:prstGeom>
          <a:noFill/>
          <a:ln w="76200">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90588" y="3205103"/>
            <a:ext cx="3233837" cy="954107"/>
          </a:xfrm>
          <a:prstGeom prst="rect">
            <a:avLst/>
          </a:prstGeom>
        </p:spPr>
        <p:txBody>
          <a:bodyPr wrap="square">
            <a:spAutoFit/>
          </a:bodyPr>
          <a:lstStyle/>
          <a:p>
            <a:pPr algn="ctr"/>
            <a:r>
              <a:rPr lang="zh-CN" altLang="en-US" sz="2800" b="1" dirty="0" smtClean="0">
                <a:effectLst>
                  <a:outerShdw blurRad="38100" dist="38100" dir="2700000" algn="tl">
                    <a:srgbClr val="000000">
                      <a:alpha val="43137"/>
                    </a:srgbClr>
                  </a:outerShdw>
                </a:effectLst>
              </a:rPr>
              <a:t>（三）价格比较的</a:t>
            </a:r>
            <a:r>
              <a:rPr lang="zh-CN" altLang="en-US" sz="2800" b="1" dirty="0">
                <a:effectLst>
                  <a:outerShdw blurRad="38100" dist="38100" dir="2700000" algn="tl">
                    <a:srgbClr val="000000">
                      <a:alpha val="43137"/>
                    </a:srgbClr>
                  </a:outerShdw>
                </a:effectLst>
              </a:rPr>
              <a:t>方法框架 </a:t>
            </a:r>
          </a:p>
        </p:txBody>
      </p:sp>
    </p:spTree>
    <p:extLst>
      <p:ext uri="{BB962C8B-B14F-4D97-AF65-F5344CB8AC3E}">
        <p14:creationId xmlns:p14="http://schemas.microsoft.com/office/powerpoint/2010/main" val="2223969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 xmlns:a16="http://schemas.microsoft.com/office/drawing/2014/main" id="{AF7C46C9-AB34-4263-ABD5-83695A11981A}"/>
              </a:ext>
            </a:extLst>
          </p:cNvPr>
          <p:cNvSpPr/>
          <p:nvPr/>
        </p:nvSpPr>
        <p:spPr>
          <a:xfrm>
            <a:off x="515937" y="1207003"/>
            <a:ext cx="11323637" cy="5069972"/>
          </a:xfrm>
          <a:prstGeom prst="roundRect">
            <a:avLst>
              <a:gd name="adj" fmla="val 2156"/>
            </a:avLst>
          </a:prstGeom>
          <a:solidFill>
            <a:srgbClr val="00A9F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4">
            <a:extLst>
              <a:ext uri="{FF2B5EF4-FFF2-40B4-BE49-F238E27FC236}">
                <a16:creationId xmlns="" xmlns:a16="http://schemas.microsoft.com/office/drawing/2014/main" id="{EFEB2A6E-7989-40B3-9E96-BE9BEF0E348F}"/>
              </a:ext>
            </a:extLst>
          </p:cNvPr>
          <p:cNvSpPr/>
          <p:nvPr/>
        </p:nvSpPr>
        <p:spPr>
          <a:xfrm>
            <a:off x="1160887" y="1425894"/>
            <a:ext cx="2295525" cy="4408078"/>
          </a:xfrm>
          <a:prstGeom prst="roundRect">
            <a:avLst/>
          </a:prstGeom>
          <a:solidFill>
            <a:schemeClr val="bg1">
              <a:lumMod val="85000"/>
            </a:schemeClr>
          </a:solidFill>
          <a:ln w="38100">
            <a:solidFill>
              <a:srgbClr val="3BAFD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smtClean="0">
                <a:solidFill>
                  <a:srgbClr val="3BAFDA"/>
                </a:solidFill>
                <a:latin typeface="微软雅黑" panose="020B0503020204020204" pitchFamily="34" charset="-122"/>
                <a:ea typeface="微软雅黑" panose="020B0503020204020204" pitchFamily="34" charset="-122"/>
              </a:rPr>
              <a:t>ICP</a:t>
            </a:r>
            <a:r>
              <a:rPr lang="zh-CN" altLang="en-US" sz="2600" b="1" dirty="0" smtClean="0">
                <a:solidFill>
                  <a:srgbClr val="3BAFDA"/>
                </a:solidFill>
                <a:latin typeface="微软雅黑" panose="020B0503020204020204" pitchFamily="34" charset="-122"/>
                <a:ea typeface="微软雅黑" panose="020B0503020204020204" pitchFamily="34" charset="-122"/>
              </a:rPr>
              <a:t>产品清单</a:t>
            </a:r>
            <a:endParaRPr lang="zh-CN" altLang="en-US" sz="2600" b="1" dirty="0">
              <a:solidFill>
                <a:srgbClr val="3BAFDA"/>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 xmlns:a16="http://schemas.microsoft.com/office/drawing/2014/main" id="{51776B22-8F6E-4F65-87ED-373190285133}"/>
              </a:ext>
            </a:extLst>
          </p:cNvPr>
          <p:cNvSpPr/>
          <p:nvPr/>
        </p:nvSpPr>
        <p:spPr>
          <a:xfrm>
            <a:off x="1720634" y="1813244"/>
            <a:ext cx="1176030" cy="1176030"/>
          </a:xfrm>
          <a:prstGeom prst="ellipse">
            <a:avLst/>
          </a:prstGeom>
          <a:solidFill>
            <a:srgbClr val="ACAF48"/>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代表性</a:t>
            </a:r>
            <a:endParaRPr lang="zh-CN" altLang="en-US" sz="2400" b="1" dirty="0">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 xmlns:a16="http://schemas.microsoft.com/office/drawing/2014/main" id="{1FC7D1A5-C838-4672-BBD6-3100B019AC38}"/>
              </a:ext>
            </a:extLst>
          </p:cNvPr>
          <p:cNvSpPr/>
          <p:nvPr/>
        </p:nvSpPr>
        <p:spPr>
          <a:xfrm>
            <a:off x="1719464" y="4293933"/>
            <a:ext cx="1177200" cy="1177200"/>
          </a:xfrm>
          <a:prstGeom prst="ellipse">
            <a:avLst/>
          </a:prstGeom>
          <a:solidFill>
            <a:srgbClr val="ACAF48"/>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可比性</a:t>
            </a:r>
            <a:endParaRPr lang="zh-CN" altLang="en-US" sz="2400" b="1" dirty="0">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 xmlns:a16="http://schemas.microsoft.com/office/drawing/2014/main" id="{34B582C1-6B7B-4168-81FD-48D7670A815D}"/>
              </a:ext>
            </a:extLst>
          </p:cNvPr>
          <p:cNvSpPr/>
          <p:nvPr/>
        </p:nvSpPr>
        <p:spPr>
          <a:xfrm>
            <a:off x="4266730" y="2203970"/>
            <a:ext cx="3572345" cy="2866821"/>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latin typeface="微软雅黑" panose="020B0503020204020204" pitchFamily="34" charset="-122"/>
                <a:ea typeface="微软雅黑" panose="020B0503020204020204" pitchFamily="34" charset="-122"/>
              </a:rPr>
              <a:t>问题：</a:t>
            </a:r>
            <a:r>
              <a:rPr lang="zh-CN" altLang="en-US" sz="2000" b="1" dirty="0">
                <a:latin typeface="微软雅黑" panose="020B0503020204020204" pitchFamily="34" charset="-122"/>
                <a:ea typeface="微软雅黑" panose="020B0503020204020204" pitchFamily="34" charset="-122"/>
              </a:rPr>
              <a:t>实际中的</a:t>
            </a:r>
            <a:r>
              <a:rPr lang="zh-CN" altLang="en-US" sz="2000" b="1" dirty="0" smtClean="0">
                <a:latin typeface="微软雅黑" panose="020B0503020204020204" pitchFamily="34" charset="-122"/>
                <a:ea typeface="微软雅黑" panose="020B0503020204020204" pitchFamily="34" charset="-122"/>
              </a:rPr>
              <a:t>价格</a:t>
            </a:r>
            <a:r>
              <a:rPr lang="zh-CN" altLang="en-US" sz="2000" b="1" dirty="0">
                <a:latin typeface="微软雅黑" panose="020B0503020204020204" pitchFamily="34" charset="-122"/>
                <a:ea typeface="微软雅黑" panose="020B0503020204020204" pitchFamily="34" charset="-122"/>
              </a:rPr>
              <a:t>调查并未对具有代表性的产品进行采价。</a:t>
            </a:r>
            <a:r>
              <a:rPr lang="zh-CN" altLang="en-US" sz="2000" b="1" dirty="0" smtClean="0">
                <a:latin typeface="微软雅黑" panose="020B0503020204020204" pitchFamily="34" charset="-122"/>
                <a:ea typeface="微软雅黑" panose="020B0503020204020204" pitchFamily="34" charset="-122"/>
              </a:rPr>
              <a:t>同时，相当</a:t>
            </a:r>
            <a:r>
              <a:rPr lang="zh-CN" altLang="en-US" sz="2000" b="1" dirty="0">
                <a:latin typeface="微软雅黑" panose="020B0503020204020204" pitchFamily="34" charset="-122"/>
                <a:ea typeface="微软雅黑" panose="020B0503020204020204" pitchFamily="34" charset="-122"/>
              </a:rPr>
              <a:t>比例的非代表性产品被纳入采价</a:t>
            </a:r>
            <a:r>
              <a:rPr lang="zh-CN" altLang="en-US" sz="2000" b="1" dirty="0" smtClean="0">
                <a:latin typeface="微软雅黑" panose="020B0503020204020204" pitchFamily="34" charset="-122"/>
                <a:ea typeface="微软雅黑" panose="020B0503020204020204" pitchFamily="34" charset="-122"/>
              </a:rPr>
              <a:t>范围</a:t>
            </a:r>
            <a:endParaRPr lang="zh-CN" altLang="en-US" sz="20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 xmlns:a16="http://schemas.microsoft.com/office/drawing/2014/main" id="{98227ED4-8F78-47C8-A033-FCC1AD2AC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609090" flipV="1">
            <a:off x="3209957" y="4147444"/>
            <a:ext cx="1130471" cy="1044847"/>
          </a:xfrm>
          <a:prstGeom prst="rect">
            <a:avLst/>
          </a:prstGeom>
        </p:spPr>
      </p:pic>
      <p:pic>
        <p:nvPicPr>
          <p:cNvPr id="11" name="图片 10">
            <a:extLst>
              <a:ext uri="{FF2B5EF4-FFF2-40B4-BE49-F238E27FC236}">
                <a16:creationId xmlns="" xmlns:a16="http://schemas.microsoft.com/office/drawing/2014/main" id="{1898AB75-75D4-4EE6-8B68-8EB7D3FC8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24533">
            <a:off x="3414214" y="2094169"/>
            <a:ext cx="941361" cy="981602"/>
          </a:xfrm>
          <a:prstGeom prst="rect">
            <a:avLst/>
          </a:prstGeom>
        </p:spPr>
      </p:pic>
      <p:sp>
        <p:nvSpPr>
          <p:cNvPr id="13" name="矩形 12">
            <a:extLst>
              <a:ext uri="{FF2B5EF4-FFF2-40B4-BE49-F238E27FC236}">
                <a16:creationId xmlns="" xmlns:a16="http://schemas.microsoft.com/office/drawing/2014/main" id="{6B0FFD0F-9BE1-4DA0-A9F3-92F82B391D04}"/>
              </a:ext>
            </a:extLst>
          </p:cNvPr>
          <p:cNvSpPr/>
          <p:nvPr/>
        </p:nvSpPr>
        <p:spPr>
          <a:xfrm>
            <a:off x="803970" y="323364"/>
            <a:ext cx="7890355" cy="1015663"/>
          </a:xfrm>
          <a:prstGeom prst="rect">
            <a:avLst/>
          </a:prstGeom>
        </p:spPr>
        <p:txBody>
          <a:bodyPr wrap="square">
            <a:spAutoFit/>
          </a:bodyPr>
          <a:lstStyle/>
          <a:p>
            <a:r>
              <a:rPr lang="zh-CN" altLang="en-US" sz="3000" b="1" dirty="0">
                <a:solidFill>
                  <a:schemeClr val="bg1"/>
                </a:solidFill>
              </a:rPr>
              <a:t>二、国际比较项目</a:t>
            </a:r>
            <a:endParaRPr lang="zh-CN" altLang="en-US" sz="3000" b="1" dirty="0">
              <a:solidFill>
                <a:schemeClr val="bg1"/>
              </a:solidFill>
            </a:endParaRPr>
          </a:p>
          <a:p>
            <a:endParaRPr lang="zh-CN" altLang="en-US" sz="3000" b="1" dirty="0">
              <a:solidFill>
                <a:schemeClr val="bg1"/>
              </a:solidFill>
            </a:endParaRPr>
          </a:p>
        </p:txBody>
      </p:sp>
      <p:sp>
        <p:nvSpPr>
          <p:cNvPr id="15" name="五边形 1">
            <a:extLst>
              <a:ext uri="{FF2B5EF4-FFF2-40B4-BE49-F238E27FC236}">
                <a16:creationId xmlns="" xmlns:a16="http://schemas.microsoft.com/office/drawing/2014/main" id="{94DD8442-9F6E-4B9F-9940-8E9F303EF0AE}"/>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 xmlns:a16="http://schemas.microsoft.com/office/drawing/2014/main" id="{4F991CB6-C758-48E2-8E48-1E6335B06B5C}"/>
              </a:ext>
            </a:extLst>
          </p:cNvPr>
          <p:cNvSpPr>
            <a:spLocks noGrp="1"/>
          </p:cNvSpPr>
          <p:nvPr>
            <p:ph type="sldNum" sz="quarter" idx="4"/>
          </p:nvPr>
        </p:nvSpPr>
        <p:spPr/>
        <p:txBody>
          <a:bodyPr/>
          <a:lstStyle/>
          <a:p>
            <a:fld id="{089E6A1B-787B-48C2-89E0-46ED219FD4E0}" type="slidenum">
              <a:rPr lang="zh-CN" altLang="en-US" smtClean="0"/>
              <a:pPr/>
              <a:t>41</a:t>
            </a:fld>
            <a:endParaRPr lang="zh-CN" altLang="en-US" dirty="0"/>
          </a:p>
        </p:txBody>
      </p:sp>
      <p:sp>
        <p:nvSpPr>
          <p:cNvPr id="16" name="矩形 15">
            <a:extLst>
              <a:ext uri="{FF2B5EF4-FFF2-40B4-BE49-F238E27FC236}">
                <a16:creationId xmlns="" xmlns:a16="http://schemas.microsoft.com/office/drawing/2014/main" id="{AEFC6401-8E13-C04B-8E3F-9B589CB75665}"/>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pic>
        <p:nvPicPr>
          <p:cNvPr id="17" name="图片 16">
            <a:extLst>
              <a:ext uri="{FF2B5EF4-FFF2-40B4-BE49-F238E27FC236}">
                <a16:creationId xmlns="" xmlns:a16="http://schemas.microsoft.com/office/drawing/2014/main" id="{1898AB75-75D4-4EE6-8B68-8EB7D3FC8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28197">
            <a:off x="7731353" y="3044220"/>
            <a:ext cx="946063" cy="986505"/>
          </a:xfrm>
          <a:prstGeom prst="rect">
            <a:avLst/>
          </a:prstGeom>
        </p:spPr>
      </p:pic>
      <p:sp>
        <p:nvSpPr>
          <p:cNvPr id="18" name="圆角矩形 4">
            <a:extLst>
              <a:ext uri="{FF2B5EF4-FFF2-40B4-BE49-F238E27FC236}">
                <a16:creationId xmlns="" xmlns:a16="http://schemas.microsoft.com/office/drawing/2014/main" id="{EFEB2A6E-7989-40B3-9E96-BE9BEF0E348F}"/>
              </a:ext>
            </a:extLst>
          </p:cNvPr>
          <p:cNvSpPr/>
          <p:nvPr/>
        </p:nvSpPr>
        <p:spPr>
          <a:xfrm>
            <a:off x="9047587" y="1339027"/>
            <a:ext cx="2295525" cy="4408078"/>
          </a:xfrm>
          <a:prstGeom prst="roundRect">
            <a:avLst/>
          </a:prstGeom>
          <a:solidFill>
            <a:schemeClr val="bg1">
              <a:lumMod val="85000"/>
            </a:schemeClr>
          </a:solidFill>
          <a:ln w="38100">
            <a:solidFill>
              <a:srgbClr val="3BAFD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smtClean="0">
                <a:solidFill>
                  <a:srgbClr val="3BAFDA"/>
                </a:solidFill>
                <a:latin typeface="微软雅黑" panose="020B0503020204020204" pitchFamily="34" charset="-122"/>
                <a:ea typeface="微软雅黑" panose="020B0503020204020204" pitchFamily="34" charset="-122"/>
              </a:rPr>
              <a:t>结构化</a:t>
            </a:r>
            <a:r>
              <a:rPr lang="zh-CN" altLang="en-US" sz="2600" b="1" dirty="0">
                <a:solidFill>
                  <a:srgbClr val="3BAFDA"/>
                </a:solidFill>
                <a:latin typeface="微软雅黑" panose="020B0503020204020204" pitchFamily="34" charset="-122"/>
                <a:ea typeface="微软雅黑" panose="020B0503020204020204" pitchFamily="34" charset="-122"/>
              </a:rPr>
              <a:t>产品描述</a:t>
            </a:r>
            <a:r>
              <a:rPr lang="zh-CN" altLang="en-US" sz="2600" b="1" dirty="0" smtClean="0">
                <a:solidFill>
                  <a:srgbClr val="3BAFDA"/>
                </a:solidFill>
                <a:latin typeface="微软雅黑" panose="020B0503020204020204" pitchFamily="34" charset="-122"/>
                <a:ea typeface="微软雅黑" panose="020B0503020204020204" pitchFamily="34" charset="-122"/>
              </a:rPr>
              <a:t>表（</a:t>
            </a:r>
            <a:r>
              <a:rPr lang="en-US" altLang="zh-CN" sz="2600" b="1" dirty="0" smtClean="0">
                <a:solidFill>
                  <a:srgbClr val="3BAFDA"/>
                </a:solidFill>
                <a:latin typeface="微软雅黑" panose="020B0503020204020204" pitchFamily="34" charset="-122"/>
                <a:ea typeface="微软雅黑" panose="020B0503020204020204" pitchFamily="34" charset="-122"/>
              </a:rPr>
              <a:t>SPD</a:t>
            </a:r>
            <a:r>
              <a:rPr lang="zh-CN" altLang="en-US" sz="2600" b="1" dirty="0" smtClean="0">
                <a:solidFill>
                  <a:srgbClr val="3BAFDA"/>
                </a:solidFill>
                <a:latin typeface="微软雅黑" panose="020B0503020204020204" pitchFamily="34" charset="-122"/>
                <a:ea typeface="微软雅黑" panose="020B0503020204020204" pitchFamily="34" charset="-122"/>
              </a:rPr>
              <a:t>）</a:t>
            </a:r>
            <a:endParaRPr lang="zh-CN" altLang="en-US" sz="2600" b="1" dirty="0">
              <a:solidFill>
                <a:srgbClr val="3BAFD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5226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二、国际比较项目</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 xmlns:a16="http://schemas.microsoft.com/office/drawing/2014/main" id="{64E0D5C9-2305-4AAE-ADB3-A65AA685B074}"/>
              </a:ext>
            </a:extLst>
          </p:cNvPr>
          <p:cNvGrpSpPr/>
          <p:nvPr/>
        </p:nvGrpSpPr>
        <p:grpSpPr>
          <a:xfrm>
            <a:off x="462149" y="2178424"/>
            <a:ext cx="5247275" cy="4188758"/>
            <a:chOff x="581711" y="2613132"/>
            <a:chExt cx="6666814" cy="3286223"/>
          </a:xfrm>
        </p:grpSpPr>
        <p:sp>
          <p:nvSpPr>
            <p:cNvPr id="2" name="矩形 1">
              <a:extLst>
                <a:ext uri="{FF2B5EF4-FFF2-40B4-BE49-F238E27FC236}">
                  <a16:creationId xmlns="" xmlns:a16="http://schemas.microsoft.com/office/drawing/2014/main" id="{F7D92181-5A06-45D7-B1E8-005CA3F9434D}"/>
                </a:ext>
              </a:extLst>
            </p:cNvPr>
            <p:cNvSpPr/>
            <p:nvPr/>
          </p:nvSpPr>
          <p:spPr>
            <a:xfrm>
              <a:off x="659953" y="2759781"/>
              <a:ext cx="6437448" cy="313900"/>
            </a:xfrm>
            <a:prstGeom prst="rect">
              <a:avLst/>
            </a:prstGeom>
            <a:ln>
              <a:solidFill>
                <a:schemeClr val="accent1"/>
              </a:solidFill>
            </a:ln>
          </p:spPr>
          <p:txBody>
            <a:bodyPr wrap="square">
              <a:spAutoFit/>
            </a:bodyPr>
            <a:lstStyle/>
            <a:p>
              <a:r>
                <a:rPr lang="zh-CN" altLang="en-US" sz="2000" b="1" dirty="0" smtClean="0"/>
                <a:t>双边比较：</a:t>
              </a:r>
              <a:r>
                <a:rPr lang="en-US" altLang="zh-CN" sz="2000" b="1" dirty="0" err="1" smtClean="0"/>
                <a:t>Fishe</a:t>
              </a:r>
              <a:r>
                <a:rPr lang="zh-CN" altLang="en-US" sz="2000" b="1" dirty="0" smtClean="0"/>
                <a:t>指数和</a:t>
              </a:r>
              <a:r>
                <a:rPr lang="en-US" altLang="zh-CN" sz="2000" b="1" dirty="0" err="1"/>
                <a:t>Tornqvist</a:t>
              </a:r>
              <a:r>
                <a:rPr lang="zh-CN" altLang="en-US" sz="2000" b="1" dirty="0"/>
                <a:t>指数</a:t>
              </a:r>
            </a:p>
          </p:txBody>
        </p:sp>
        <p:sp>
          <p:nvSpPr>
            <p:cNvPr id="8" name="圆角矩形 9">
              <a:extLst>
                <a:ext uri="{FF2B5EF4-FFF2-40B4-BE49-F238E27FC236}">
                  <a16:creationId xmlns="" xmlns:a16="http://schemas.microsoft.com/office/drawing/2014/main" id="{158B8547-4C51-4C63-92C0-3B7B9F511496}"/>
                </a:ext>
              </a:extLst>
            </p:cNvPr>
            <p:cNvSpPr/>
            <p:nvPr/>
          </p:nvSpPr>
          <p:spPr>
            <a:xfrm>
              <a:off x="581711" y="2613132"/>
              <a:ext cx="6666814" cy="3286223"/>
            </a:xfrm>
            <a:prstGeom prst="roundRect">
              <a:avLst>
                <a:gd name="adj" fmla="val 8074"/>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6" name="对角圆角矩形 10">
            <a:extLst>
              <a:ext uri="{FF2B5EF4-FFF2-40B4-BE49-F238E27FC236}">
                <a16:creationId xmlns="" xmlns:a16="http://schemas.microsoft.com/office/drawing/2014/main" id="{E350148A-32C5-49ED-A3E3-1657C716CC2E}"/>
              </a:ext>
            </a:extLst>
          </p:cNvPr>
          <p:cNvSpPr/>
          <p:nvPr/>
        </p:nvSpPr>
        <p:spPr>
          <a:xfrm>
            <a:off x="462149" y="1277356"/>
            <a:ext cx="3878556" cy="720000"/>
          </a:xfrm>
          <a:prstGeom prst="round2Diag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PPP</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计算的一般特征</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 xmlns:a16="http://schemas.microsoft.com/office/drawing/2014/main" id="{35682357-F85E-4567-9A90-CFE5D57C2564}"/>
              </a:ext>
            </a:extLst>
          </p:cNvPr>
          <p:cNvSpPr>
            <a:spLocks noGrp="1"/>
          </p:cNvSpPr>
          <p:nvPr>
            <p:ph type="sldNum" sz="quarter" idx="4"/>
          </p:nvPr>
        </p:nvSpPr>
        <p:spPr/>
        <p:txBody>
          <a:bodyPr/>
          <a:lstStyle/>
          <a:p>
            <a:fld id="{089E6A1B-787B-48C2-89E0-46ED219FD4E0}" type="slidenum">
              <a:rPr lang="zh-CN" altLang="en-US" smtClean="0"/>
              <a:pPr/>
              <a:t>42</a:t>
            </a:fld>
            <a:endParaRPr lang="zh-CN" altLang="en-US" dirty="0"/>
          </a:p>
        </p:txBody>
      </p:sp>
      <p:sp>
        <p:nvSpPr>
          <p:cNvPr id="17" name="矩形 16">
            <a:extLst>
              <a:ext uri="{FF2B5EF4-FFF2-40B4-BE49-F238E27FC236}">
                <a16:creationId xmlns="" xmlns:a16="http://schemas.microsoft.com/office/drawing/2014/main" id="{B026D30E-9113-BD46-AEE6-1EEA52EA0B67}"/>
              </a:ext>
            </a:extLst>
          </p:cNvPr>
          <p:cNvSpPr/>
          <p:nvPr/>
        </p:nvSpPr>
        <p:spPr>
          <a:xfrm>
            <a:off x="10123767" y="6924467"/>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Rectangle 1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2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a:extLst>
              <a:ext uri="{FF2B5EF4-FFF2-40B4-BE49-F238E27FC236}">
                <a16:creationId xmlns="" xmlns:a16="http://schemas.microsoft.com/office/drawing/2014/main" id="{8337F486-503F-4B63-8EFE-57027E54C369}"/>
              </a:ext>
            </a:extLst>
          </p:cNvPr>
          <p:cNvGrpSpPr/>
          <p:nvPr/>
        </p:nvGrpSpPr>
        <p:grpSpPr>
          <a:xfrm>
            <a:off x="4802145" y="1359001"/>
            <a:ext cx="6806453" cy="425300"/>
            <a:chOff x="4118268" y="1438089"/>
            <a:chExt cx="7708607" cy="425300"/>
          </a:xfrm>
          <a:solidFill>
            <a:srgbClr val="0070C0"/>
          </a:solidFill>
        </p:grpSpPr>
        <p:sp>
          <p:nvSpPr>
            <p:cNvPr id="21" name="箭头: V 形 12">
              <a:extLst>
                <a:ext uri="{FF2B5EF4-FFF2-40B4-BE49-F238E27FC236}">
                  <a16:creationId xmlns="" xmlns:a16="http://schemas.microsoft.com/office/drawing/2014/main" id="{7CB493D8-E844-4313-8AF2-0CA706F36D70}"/>
                </a:ext>
              </a:extLst>
            </p:cNvPr>
            <p:cNvSpPr/>
            <p:nvPr/>
          </p:nvSpPr>
          <p:spPr>
            <a:xfrm>
              <a:off x="4445873" y="1438089"/>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2" name="直接连接符 21">
              <a:extLst>
                <a:ext uri="{FF2B5EF4-FFF2-40B4-BE49-F238E27FC236}">
                  <a16:creationId xmlns="" xmlns:a16="http://schemas.microsoft.com/office/drawing/2014/main" id="{58521A42-F369-4DC5-9A64-9487D568AC45}"/>
                </a:ext>
              </a:extLst>
            </p:cNvPr>
            <p:cNvCxnSpPr>
              <a:cxnSpLocks/>
            </p:cNvCxnSpPr>
            <p:nvPr/>
          </p:nvCxnSpPr>
          <p:spPr>
            <a:xfrm flipV="1">
              <a:off x="6530960" y="1619061"/>
              <a:ext cx="5295915" cy="31678"/>
            </a:xfrm>
            <a:prstGeom prst="line">
              <a:avLst/>
            </a:prstGeom>
            <a:grpFill/>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 name="箭头: V 形 17">
              <a:extLst>
                <a:ext uri="{FF2B5EF4-FFF2-40B4-BE49-F238E27FC236}">
                  <a16:creationId xmlns="" xmlns:a16="http://schemas.microsoft.com/office/drawing/2014/main" id="{D53C0EF8-89F0-4F9A-AFC8-DA5EEE09FBFC}"/>
                </a:ext>
              </a:extLst>
            </p:cNvPr>
            <p:cNvSpPr/>
            <p:nvPr/>
          </p:nvSpPr>
          <p:spPr>
            <a:xfrm>
              <a:off x="4118268" y="1438089"/>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9" name="TextBox 8"/>
          <p:cNvSpPr txBox="1"/>
          <p:nvPr/>
        </p:nvSpPr>
        <p:spPr>
          <a:xfrm>
            <a:off x="5436231" y="1359001"/>
            <a:ext cx="1496244" cy="461665"/>
          </a:xfrm>
          <a:prstGeom prst="rect">
            <a:avLst/>
          </a:prstGeom>
          <a:noFill/>
        </p:spPr>
        <p:txBody>
          <a:bodyPr wrap="square" rtlCol="0">
            <a:spAutoFit/>
          </a:bodyPr>
          <a:lstStyle/>
          <a:p>
            <a:r>
              <a:rPr lang="zh-CN" altLang="en-US" sz="2400" b="1" dirty="0" smtClean="0">
                <a:effectLst>
                  <a:outerShdw blurRad="38100" dist="38100" dir="2700000" algn="tl">
                    <a:srgbClr val="000000">
                      <a:alpha val="43137"/>
                    </a:srgbClr>
                  </a:outerShdw>
                </a:effectLst>
              </a:rPr>
              <a:t>指数法</a:t>
            </a:r>
            <a:endParaRPr lang="zh-CN" altLang="en-US" sz="2400" b="1" dirty="0">
              <a:effectLst>
                <a:outerShdw blurRad="38100" dist="38100" dir="2700000" algn="tl">
                  <a:srgbClr val="000000">
                    <a:alpha val="43137"/>
                  </a:srgbClr>
                </a:outerShdw>
              </a:effectLst>
            </a:endParaRPr>
          </a:p>
        </p:txBody>
      </p:sp>
      <p:pic>
        <p:nvPicPr>
          <p:cNvPr id="1843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9954" y="2858430"/>
            <a:ext cx="3730008" cy="947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810" y="3806012"/>
            <a:ext cx="2907023" cy="101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a:extLst>
              <a:ext uri="{FF2B5EF4-FFF2-40B4-BE49-F238E27FC236}">
                <a16:creationId xmlns="" xmlns:a16="http://schemas.microsoft.com/office/drawing/2014/main" id="{F7D92181-5A06-45D7-B1E8-005CA3F9434D}"/>
              </a:ext>
            </a:extLst>
          </p:cNvPr>
          <p:cNvSpPr/>
          <p:nvPr/>
        </p:nvSpPr>
        <p:spPr>
          <a:xfrm>
            <a:off x="594270" y="4900678"/>
            <a:ext cx="4925668" cy="1938992"/>
          </a:xfrm>
          <a:prstGeom prst="rect">
            <a:avLst/>
          </a:prstGeom>
        </p:spPr>
        <p:txBody>
          <a:bodyPr wrap="square">
            <a:spAutoFit/>
          </a:bodyPr>
          <a:lstStyle/>
          <a:p>
            <a:r>
              <a:rPr lang="zh-CN" altLang="en-US" sz="2000" b="1" dirty="0" smtClean="0"/>
              <a:t>这</a:t>
            </a:r>
            <a:r>
              <a:rPr lang="zh-CN" altLang="en-US" sz="2000" b="1" dirty="0"/>
              <a:t>两个指数</a:t>
            </a:r>
            <a:r>
              <a:rPr lang="zh-CN" altLang="en-US" sz="2000" b="1" dirty="0" smtClean="0"/>
              <a:t>满足</a:t>
            </a:r>
            <a:r>
              <a:rPr lang="zh-CN" altLang="en-US" sz="2000" b="1" dirty="0"/>
              <a:t>公理化理论和经济理论性质，是精确指数和最佳指数；但仅采用这种方法还不够，</a:t>
            </a:r>
            <a:r>
              <a:rPr lang="zh-CN" altLang="en-US" sz="2000" b="1" dirty="0" smtClean="0"/>
              <a:t>因为多边比较矩阵中</a:t>
            </a:r>
            <a:r>
              <a:rPr lang="en-US" altLang="zh-CN" sz="2000" b="1" dirty="0" smtClean="0"/>
              <a:t>PPP</a:t>
            </a:r>
            <a:r>
              <a:rPr lang="zh-CN" altLang="en-US" sz="2000" b="1" dirty="0" smtClean="0"/>
              <a:t>元素</a:t>
            </a:r>
            <a:r>
              <a:rPr lang="zh-CN" altLang="en-US" sz="2000" b="1" dirty="0"/>
              <a:t>需保持内部</a:t>
            </a:r>
            <a:r>
              <a:rPr lang="zh-CN" altLang="en-US" sz="2000" b="1" dirty="0" smtClean="0"/>
              <a:t>一致。</a:t>
            </a:r>
            <a:endParaRPr lang="en-US" altLang="zh-CN" sz="2000" b="1" dirty="0" smtClean="0"/>
          </a:p>
          <a:p>
            <a:endParaRPr lang="en-US" altLang="zh-CN" sz="2000" b="1" dirty="0" smtClean="0"/>
          </a:p>
          <a:p>
            <a:pPr marL="342900" indent="-342900">
              <a:buFont typeface="Arial" pitchFamily="34" charset="0"/>
              <a:buChar char="•"/>
            </a:pPr>
            <a:endParaRPr lang="zh-CN" altLang="en-US" sz="2000" b="1" dirty="0"/>
          </a:p>
        </p:txBody>
      </p:sp>
      <p:grpSp>
        <p:nvGrpSpPr>
          <p:cNvPr id="30" name="组合 29">
            <a:extLst>
              <a:ext uri="{FF2B5EF4-FFF2-40B4-BE49-F238E27FC236}">
                <a16:creationId xmlns="" xmlns:a16="http://schemas.microsoft.com/office/drawing/2014/main" id="{64E0D5C9-2305-4AAE-ADB3-A65AA685B074}"/>
              </a:ext>
            </a:extLst>
          </p:cNvPr>
          <p:cNvGrpSpPr/>
          <p:nvPr/>
        </p:nvGrpSpPr>
        <p:grpSpPr>
          <a:xfrm>
            <a:off x="6096000" y="2218078"/>
            <a:ext cx="5247275" cy="4188758"/>
            <a:chOff x="581711" y="2613132"/>
            <a:chExt cx="6666814" cy="3286223"/>
          </a:xfrm>
        </p:grpSpPr>
        <p:sp>
          <p:nvSpPr>
            <p:cNvPr id="32" name="矩形 31">
              <a:extLst>
                <a:ext uri="{FF2B5EF4-FFF2-40B4-BE49-F238E27FC236}">
                  <a16:creationId xmlns="" xmlns:a16="http://schemas.microsoft.com/office/drawing/2014/main" id="{F7D92181-5A06-45D7-B1E8-005CA3F9434D}"/>
                </a:ext>
              </a:extLst>
            </p:cNvPr>
            <p:cNvSpPr/>
            <p:nvPr/>
          </p:nvSpPr>
          <p:spPr>
            <a:xfrm>
              <a:off x="659954" y="2759781"/>
              <a:ext cx="5220570" cy="313900"/>
            </a:xfrm>
            <a:prstGeom prst="rect">
              <a:avLst/>
            </a:prstGeom>
          </p:spPr>
          <p:txBody>
            <a:bodyPr wrap="square">
              <a:spAutoFit/>
            </a:bodyPr>
            <a:lstStyle/>
            <a:p>
              <a:r>
                <a:rPr lang="zh-CN" altLang="en-US" sz="2000" b="1" dirty="0" smtClean="0"/>
                <a:t>多边比较矩阵</a:t>
              </a:r>
              <a:endParaRPr lang="zh-CN" altLang="en-US" sz="2000" b="1" dirty="0"/>
            </a:p>
          </p:txBody>
        </p:sp>
        <p:sp>
          <p:nvSpPr>
            <p:cNvPr id="34" name="圆角矩形 9">
              <a:extLst>
                <a:ext uri="{FF2B5EF4-FFF2-40B4-BE49-F238E27FC236}">
                  <a16:creationId xmlns="" xmlns:a16="http://schemas.microsoft.com/office/drawing/2014/main" id="{158B8547-4C51-4C63-92C0-3B7B9F511496}"/>
                </a:ext>
              </a:extLst>
            </p:cNvPr>
            <p:cNvSpPr/>
            <p:nvPr/>
          </p:nvSpPr>
          <p:spPr>
            <a:xfrm>
              <a:off x="581711" y="2613132"/>
              <a:ext cx="6666814"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pic>
        <p:nvPicPr>
          <p:cNvPr id="18436"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75284" y="2979776"/>
            <a:ext cx="4240678" cy="118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34">
            <a:extLst>
              <a:ext uri="{FF2B5EF4-FFF2-40B4-BE49-F238E27FC236}">
                <a16:creationId xmlns="" xmlns:a16="http://schemas.microsoft.com/office/drawing/2014/main" id="{F7D92181-5A06-45D7-B1E8-005CA3F9434D}"/>
              </a:ext>
            </a:extLst>
          </p:cNvPr>
          <p:cNvSpPr/>
          <p:nvPr/>
        </p:nvSpPr>
        <p:spPr>
          <a:xfrm>
            <a:off x="6309983" y="4522927"/>
            <a:ext cx="4108974" cy="1631216"/>
          </a:xfrm>
          <a:prstGeom prst="rect">
            <a:avLst/>
          </a:prstGeom>
        </p:spPr>
        <p:txBody>
          <a:bodyPr wrap="square">
            <a:spAutoFit/>
          </a:bodyPr>
          <a:lstStyle/>
          <a:p>
            <a:r>
              <a:rPr lang="zh-CN" altLang="en-US" sz="2000" b="1" dirty="0" smtClean="0"/>
              <a:t>比较方法应具备的性质：</a:t>
            </a:r>
            <a:endParaRPr lang="en-US" altLang="zh-CN" sz="2000" b="1" dirty="0" smtClean="0"/>
          </a:p>
          <a:p>
            <a:pPr marL="342900" indent="-342900">
              <a:buFont typeface="Arial" pitchFamily="34" charset="0"/>
              <a:buChar char="•"/>
            </a:pPr>
            <a:r>
              <a:rPr lang="zh-CN" altLang="en-US" sz="2000" b="1" dirty="0" smtClean="0">
                <a:solidFill>
                  <a:schemeClr val="accent1"/>
                </a:solidFill>
              </a:rPr>
              <a:t>传递性</a:t>
            </a:r>
            <a:endParaRPr lang="en-US" altLang="zh-CN" sz="2000" b="1" dirty="0" smtClean="0">
              <a:solidFill>
                <a:schemeClr val="accent1"/>
              </a:solidFill>
            </a:endParaRPr>
          </a:p>
          <a:p>
            <a:pPr marL="342900" indent="-342900">
              <a:buFont typeface="Arial" pitchFamily="34" charset="0"/>
              <a:buChar char="•"/>
            </a:pPr>
            <a:r>
              <a:rPr lang="zh-CN" altLang="en-US" sz="2000" b="1" dirty="0">
                <a:solidFill>
                  <a:schemeClr val="accent1"/>
                </a:solidFill>
              </a:rPr>
              <a:t>基国不变性或国家</a:t>
            </a:r>
            <a:r>
              <a:rPr lang="zh-CN" altLang="en-US" sz="2000" b="1" dirty="0" smtClean="0">
                <a:solidFill>
                  <a:schemeClr val="accent1"/>
                </a:solidFill>
              </a:rPr>
              <a:t>对称性</a:t>
            </a:r>
            <a:endParaRPr lang="en-US" altLang="zh-CN" sz="2000" b="1" dirty="0" smtClean="0">
              <a:solidFill>
                <a:schemeClr val="accent1"/>
              </a:solidFill>
            </a:endParaRPr>
          </a:p>
          <a:p>
            <a:pPr marL="342900" indent="-342900">
              <a:buFont typeface="Arial" pitchFamily="34" charset="0"/>
              <a:buChar char="•"/>
            </a:pPr>
            <a:r>
              <a:rPr lang="zh-CN" altLang="en-US" sz="2000" b="1" dirty="0" smtClean="0">
                <a:solidFill>
                  <a:schemeClr val="accent1"/>
                </a:solidFill>
              </a:rPr>
              <a:t>特征性</a:t>
            </a:r>
            <a:endParaRPr lang="en-US" altLang="zh-CN" sz="2000" b="1" dirty="0" smtClean="0">
              <a:solidFill>
                <a:schemeClr val="accent1"/>
              </a:solidFill>
            </a:endParaRPr>
          </a:p>
          <a:p>
            <a:pPr marL="342900" indent="-342900">
              <a:buFont typeface="Arial" pitchFamily="34" charset="0"/>
              <a:buChar char="•"/>
            </a:pPr>
            <a:r>
              <a:rPr lang="zh-CN" altLang="zh-CN" sz="2000" b="1" dirty="0">
                <a:solidFill>
                  <a:schemeClr val="accent1"/>
                </a:solidFill>
              </a:rPr>
              <a:t>可加性</a:t>
            </a:r>
            <a:endParaRPr lang="zh-CN" altLang="en-US" sz="2000" b="1" dirty="0">
              <a:solidFill>
                <a:schemeClr val="accent1"/>
              </a:solidFill>
            </a:endParaRPr>
          </a:p>
        </p:txBody>
      </p:sp>
    </p:spTree>
    <p:extLst>
      <p:ext uri="{BB962C8B-B14F-4D97-AF65-F5344CB8AC3E}">
        <p14:creationId xmlns:p14="http://schemas.microsoft.com/office/powerpoint/2010/main" val="10090471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二、国际比较项目</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9">
            <a:extLst>
              <a:ext uri="{FF2B5EF4-FFF2-40B4-BE49-F238E27FC236}">
                <a16:creationId xmlns="" xmlns:a16="http://schemas.microsoft.com/office/drawing/2014/main" id="{158B8547-4C51-4C63-92C0-3B7B9F511496}"/>
              </a:ext>
            </a:extLst>
          </p:cNvPr>
          <p:cNvSpPr/>
          <p:nvPr/>
        </p:nvSpPr>
        <p:spPr>
          <a:xfrm>
            <a:off x="462149" y="1954291"/>
            <a:ext cx="11543997" cy="2677182"/>
          </a:xfrm>
          <a:prstGeom prst="roundRect">
            <a:avLst>
              <a:gd name="adj" fmla="val 8074"/>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 name="对角圆角矩形 10">
            <a:extLst>
              <a:ext uri="{FF2B5EF4-FFF2-40B4-BE49-F238E27FC236}">
                <a16:creationId xmlns="" xmlns:a16="http://schemas.microsoft.com/office/drawing/2014/main" id="{E350148A-32C5-49ED-A3E3-1657C716CC2E}"/>
              </a:ext>
            </a:extLst>
          </p:cNvPr>
          <p:cNvSpPr/>
          <p:nvPr/>
        </p:nvSpPr>
        <p:spPr>
          <a:xfrm>
            <a:off x="462149" y="1106374"/>
            <a:ext cx="4339996" cy="720000"/>
          </a:xfrm>
          <a:prstGeom prst="round2Diag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PPP</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计算的两阶段方法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 xmlns:a16="http://schemas.microsoft.com/office/drawing/2014/main" id="{35682357-F85E-4567-9A90-CFE5D57C2564}"/>
              </a:ext>
            </a:extLst>
          </p:cNvPr>
          <p:cNvSpPr>
            <a:spLocks noGrp="1"/>
          </p:cNvSpPr>
          <p:nvPr>
            <p:ph type="sldNum" sz="quarter" idx="4"/>
          </p:nvPr>
        </p:nvSpPr>
        <p:spPr/>
        <p:txBody>
          <a:bodyPr/>
          <a:lstStyle/>
          <a:p>
            <a:fld id="{089E6A1B-787B-48C2-89E0-46ED219FD4E0}" type="slidenum">
              <a:rPr lang="zh-CN" altLang="en-US" smtClean="0"/>
              <a:pPr/>
              <a:t>43</a:t>
            </a:fld>
            <a:endParaRPr lang="zh-CN" altLang="en-US" dirty="0"/>
          </a:p>
        </p:txBody>
      </p:sp>
      <p:sp>
        <p:nvSpPr>
          <p:cNvPr id="17" name="矩形 16">
            <a:extLst>
              <a:ext uri="{FF2B5EF4-FFF2-40B4-BE49-F238E27FC236}">
                <a16:creationId xmlns="" xmlns:a16="http://schemas.microsoft.com/office/drawing/2014/main" id="{B026D30E-9113-BD46-AEE6-1EEA52EA0B67}"/>
              </a:ext>
            </a:extLst>
          </p:cNvPr>
          <p:cNvSpPr/>
          <p:nvPr/>
        </p:nvSpPr>
        <p:spPr>
          <a:xfrm>
            <a:off x="10123767" y="6924467"/>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Rectangle 1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2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a:extLst>
              <a:ext uri="{FF2B5EF4-FFF2-40B4-BE49-F238E27FC236}">
                <a16:creationId xmlns="" xmlns:a16="http://schemas.microsoft.com/office/drawing/2014/main" id="{8337F486-503F-4B63-8EFE-57027E54C369}"/>
              </a:ext>
            </a:extLst>
          </p:cNvPr>
          <p:cNvGrpSpPr/>
          <p:nvPr/>
        </p:nvGrpSpPr>
        <p:grpSpPr>
          <a:xfrm>
            <a:off x="4802145" y="1188019"/>
            <a:ext cx="6806453" cy="425300"/>
            <a:chOff x="4118268" y="1438089"/>
            <a:chExt cx="7708607" cy="425300"/>
          </a:xfrm>
          <a:solidFill>
            <a:srgbClr val="0070C0"/>
          </a:solidFill>
        </p:grpSpPr>
        <p:sp>
          <p:nvSpPr>
            <p:cNvPr id="21" name="箭头: V 形 12">
              <a:extLst>
                <a:ext uri="{FF2B5EF4-FFF2-40B4-BE49-F238E27FC236}">
                  <a16:creationId xmlns="" xmlns:a16="http://schemas.microsoft.com/office/drawing/2014/main" id="{7CB493D8-E844-4313-8AF2-0CA706F36D70}"/>
                </a:ext>
              </a:extLst>
            </p:cNvPr>
            <p:cNvSpPr/>
            <p:nvPr/>
          </p:nvSpPr>
          <p:spPr>
            <a:xfrm>
              <a:off x="4445873" y="1438089"/>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2" name="直接连接符 21">
              <a:extLst>
                <a:ext uri="{FF2B5EF4-FFF2-40B4-BE49-F238E27FC236}">
                  <a16:creationId xmlns="" xmlns:a16="http://schemas.microsoft.com/office/drawing/2014/main" id="{58521A42-F369-4DC5-9A64-9487D568AC45}"/>
                </a:ext>
              </a:extLst>
            </p:cNvPr>
            <p:cNvCxnSpPr>
              <a:cxnSpLocks/>
            </p:cNvCxnSpPr>
            <p:nvPr/>
          </p:nvCxnSpPr>
          <p:spPr>
            <a:xfrm flipV="1">
              <a:off x="6530960" y="1619061"/>
              <a:ext cx="5295915" cy="31678"/>
            </a:xfrm>
            <a:prstGeom prst="line">
              <a:avLst/>
            </a:prstGeom>
            <a:grpFill/>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 name="箭头: V 形 17">
              <a:extLst>
                <a:ext uri="{FF2B5EF4-FFF2-40B4-BE49-F238E27FC236}">
                  <a16:creationId xmlns="" xmlns:a16="http://schemas.microsoft.com/office/drawing/2014/main" id="{D53C0EF8-89F0-4F9A-AFC8-DA5EEE09FBFC}"/>
                </a:ext>
              </a:extLst>
            </p:cNvPr>
            <p:cNvSpPr/>
            <p:nvPr/>
          </p:nvSpPr>
          <p:spPr>
            <a:xfrm>
              <a:off x="4118268" y="1438089"/>
              <a:ext cx="390525" cy="425300"/>
            </a:xfrm>
            <a:prstGeom prst="chevron">
              <a:avLst>
                <a:gd name="adj" fmla="val 482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9" name="TextBox 8"/>
          <p:cNvSpPr txBox="1"/>
          <p:nvPr/>
        </p:nvSpPr>
        <p:spPr>
          <a:xfrm>
            <a:off x="5436231" y="1188019"/>
            <a:ext cx="1496244" cy="461665"/>
          </a:xfrm>
          <a:prstGeom prst="rect">
            <a:avLst/>
          </a:prstGeom>
          <a:noFill/>
        </p:spPr>
        <p:txBody>
          <a:bodyPr wrap="square" rtlCol="0">
            <a:spAutoFit/>
          </a:bodyPr>
          <a:lstStyle/>
          <a:p>
            <a:r>
              <a:rPr lang="zh-CN" altLang="en-US" sz="2400" b="1" dirty="0" smtClean="0">
                <a:effectLst>
                  <a:outerShdw blurRad="38100" dist="38100" dir="2700000" algn="tl">
                    <a:srgbClr val="000000">
                      <a:alpha val="43137"/>
                    </a:srgbClr>
                  </a:outerShdw>
                </a:effectLst>
              </a:rPr>
              <a:t>基本分类</a:t>
            </a:r>
            <a:endParaRPr lang="zh-CN" altLang="en-US" sz="2400" b="1" dirty="0">
              <a:effectLst>
                <a:outerShdw blurRad="38100" dist="38100" dir="2700000" algn="tl">
                  <a:srgbClr val="000000">
                    <a:alpha val="43137"/>
                  </a:srgbClr>
                </a:outerShdw>
              </a:effectLst>
            </a:endParaRPr>
          </a:p>
        </p:txBody>
      </p:sp>
      <p:sp>
        <p:nvSpPr>
          <p:cNvPr id="28" name="矩形 27">
            <a:extLst>
              <a:ext uri="{FF2B5EF4-FFF2-40B4-BE49-F238E27FC236}">
                <a16:creationId xmlns="" xmlns:a16="http://schemas.microsoft.com/office/drawing/2014/main" id="{F7D92181-5A06-45D7-B1E8-005CA3F9434D}"/>
              </a:ext>
            </a:extLst>
          </p:cNvPr>
          <p:cNvSpPr/>
          <p:nvPr/>
        </p:nvSpPr>
        <p:spPr>
          <a:xfrm>
            <a:off x="659953" y="2790089"/>
            <a:ext cx="1375779" cy="400110"/>
          </a:xfrm>
          <a:prstGeom prst="rect">
            <a:avLst/>
          </a:prstGeom>
        </p:spPr>
        <p:txBody>
          <a:bodyPr wrap="square">
            <a:spAutoFit/>
          </a:bodyPr>
          <a:lstStyle/>
          <a:p>
            <a:r>
              <a:rPr lang="en-US" altLang="zh-CN" sz="2000" b="1" dirty="0" smtClean="0"/>
              <a:t>CPD</a:t>
            </a:r>
            <a:r>
              <a:rPr lang="zh-CN" altLang="en-US" sz="2000" b="1" dirty="0" smtClean="0"/>
              <a:t>法</a:t>
            </a:r>
            <a:endParaRPr lang="zh-CN" altLang="en-US" sz="2000" b="1" dirty="0"/>
          </a:p>
        </p:txBody>
      </p:sp>
      <p:sp>
        <p:nvSpPr>
          <p:cNvPr id="34" name="圆角矩形 9">
            <a:extLst>
              <a:ext uri="{FF2B5EF4-FFF2-40B4-BE49-F238E27FC236}">
                <a16:creationId xmlns="" xmlns:a16="http://schemas.microsoft.com/office/drawing/2014/main" id="{158B8547-4C51-4C63-92C0-3B7B9F511496}"/>
              </a:ext>
            </a:extLst>
          </p:cNvPr>
          <p:cNvSpPr/>
          <p:nvPr/>
        </p:nvSpPr>
        <p:spPr>
          <a:xfrm>
            <a:off x="431180" y="4951141"/>
            <a:ext cx="11478322" cy="1578066"/>
          </a:xfrm>
          <a:prstGeom prst="roundRect">
            <a:avLst>
              <a:gd name="adj" fmla="val 8074"/>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6" name="矩形 35">
            <a:extLst>
              <a:ext uri="{FF2B5EF4-FFF2-40B4-BE49-F238E27FC236}">
                <a16:creationId xmlns="" xmlns:a16="http://schemas.microsoft.com/office/drawing/2014/main" id="{F7D92181-5A06-45D7-B1E8-005CA3F9434D}"/>
              </a:ext>
            </a:extLst>
          </p:cNvPr>
          <p:cNvSpPr/>
          <p:nvPr/>
        </p:nvSpPr>
        <p:spPr>
          <a:xfrm>
            <a:off x="4136190" y="2744076"/>
            <a:ext cx="1375779" cy="400110"/>
          </a:xfrm>
          <a:prstGeom prst="rect">
            <a:avLst/>
          </a:prstGeom>
        </p:spPr>
        <p:txBody>
          <a:bodyPr wrap="square">
            <a:spAutoFit/>
          </a:bodyPr>
          <a:lstStyle/>
          <a:p>
            <a:r>
              <a:rPr lang="en-US" altLang="zh-CN" sz="2000" b="1" dirty="0" smtClean="0"/>
              <a:t>GEKS</a:t>
            </a:r>
            <a:r>
              <a:rPr lang="zh-CN" altLang="en-US" sz="2000" b="1" dirty="0" smtClean="0"/>
              <a:t>法</a:t>
            </a:r>
            <a:endParaRPr lang="zh-CN" altLang="en-US" sz="2000" b="1" dirty="0"/>
          </a:p>
        </p:txBody>
      </p:sp>
      <p:pic>
        <p:nvPicPr>
          <p:cNvPr id="194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6557" y="2615823"/>
            <a:ext cx="4658422" cy="62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7304" y="2637918"/>
            <a:ext cx="1954098" cy="6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041" y="2701755"/>
            <a:ext cx="2260053" cy="52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625292" y="2063456"/>
            <a:ext cx="3510898" cy="400110"/>
          </a:xfrm>
          <a:prstGeom prst="rect">
            <a:avLst/>
          </a:prstGeom>
          <a:solidFill>
            <a:schemeClr val="accent2">
              <a:lumMod val="60000"/>
              <a:lumOff val="40000"/>
            </a:schemeClr>
          </a:solidFill>
        </p:spPr>
        <p:txBody>
          <a:bodyPr wrap="none">
            <a:spAutoFit/>
          </a:bodyPr>
          <a:lstStyle/>
          <a:p>
            <a:r>
              <a:rPr lang="zh-CN" altLang="en-US" sz="2000" b="1" dirty="0" smtClean="0"/>
              <a:t>（一）基本</a:t>
            </a:r>
            <a:r>
              <a:rPr lang="zh-CN" altLang="en-US" sz="2000" b="1" dirty="0"/>
              <a:t>类</a:t>
            </a:r>
            <a:r>
              <a:rPr lang="en-US" altLang="zh-CN" sz="2000" b="1" dirty="0"/>
              <a:t>PPP</a:t>
            </a:r>
            <a:r>
              <a:rPr lang="zh-CN" altLang="en-US" sz="2000" b="1" dirty="0"/>
              <a:t>的汇总方法</a:t>
            </a:r>
            <a:endParaRPr lang="zh-CN" altLang="en-US" sz="2000" b="1" dirty="0"/>
          </a:p>
        </p:txBody>
      </p:sp>
      <p:sp>
        <p:nvSpPr>
          <p:cNvPr id="38" name="矩形 37"/>
          <p:cNvSpPr/>
          <p:nvPr/>
        </p:nvSpPr>
        <p:spPr>
          <a:xfrm>
            <a:off x="699681" y="3292882"/>
            <a:ext cx="4023858" cy="400110"/>
          </a:xfrm>
          <a:prstGeom prst="rect">
            <a:avLst/>
          </a:prstGeom>
          <a:solidFill>
            <a:schemeClr val="accent2">
              <a:lumMod val="60000"/>
              <a:lumOff val="40000"/>
            </a:schemeClr>
          </a:solidFill>
        </p:spPr>
        <p:txBody>
          <a:bodyPr wrap="none">
            <a:spAutoFit/>
          </a:bodyPr>
          <a:lstStyle/>
          <a:p>
            <a:r>
              <a:rPr lang="zh-CN" altLang="en-US" sz="2000" b="1" dirty="0" smtClean="0"/>
              <a:t>（</a:t>
            </a:r>
            <a:r>
              <a:rPr lang="zh-CN" altLang="en-US" sz="2000" b="1" dirty="0"/>
              <a:t>二）基本类以上</a:t>
            </a:r>
            <a:r>
              <a:rPr lang="en-US" altLang="zh-CN" sz="2000" b="1" dirty="0"/>
              <a:t>PPP</a:t>
            </a:r>
            <a:r>
              <a:rPr lang="zh-CN" altLang="en-US" sz="2000" b="1" dirty="0"/>
              <a:t>的汇总</a:t>
            </a:r>
            <a:r>
              <a:rPr lang="zh-CN" altLang="en-US" sz="2000" b="1" dirty="0" smtClean="0"/>
              <a:t>方法</a:t>
            </a:r>
            <a:endParaRPr lang="zh-CN" altLang="en-US" sz="2000" b="1" dirty="0"/>
          </a:p>
        </p:txBody>
      </p:sp>
      <p:sp>
        <p:nvSpPr>
          <p:cNvPr id="11" name="矩形 10"/>
          <p:cNvSpPr/>
          <p:nvPr/>
        </p:nvSpPr>
        <p:spPr>
          <a:xfrm>
            <a:off x="731033" y="5530218"/>
            <a:ext cx="11535530" cy="923330"/>
          </a:xfrm>
          <a:prstGeom prst="rect">
            <a:avLst/>
          </a:prstGeom>
        </p:spPr>
        <p:txBody>
          <a:bodyPr wrap="none">
            <a:spAutoFit/>
          </a:bodyPr>
          <a:lstStyle/>
          <a:p>
            <a:r>
              <a:rPr lang="zh-CN" altLang="en-US" b="1" dirty="0"/>
              <a:t>由第一阶段计算的基本类</a:t>
            </a:r>
            <a:r>
              <a:rPr lang="en-US" altLang="zh-CN" b="1" dirty="0"/>
              <a:t>PPP</a:t>
            </a:r>
            <a:r>
              <a:rPr lang="zh-CN" altLang="en-US" b="1" dirty="0"/>
              <a:t>和支出份额数据作为权重信息，就可以向上汇总获得主要总量和</a:t>
            </a:r>
            <a:r>
              <a:rPr lang="en-US" altLang="zh-CN" b="1" dirty="0"/>
              <a:t>GDP</a:t>
            </a:r>
            <a:r>
              <a:rPr lang="zh-CN" altLang="en-US" b="1" dirty="0"/>
              <a:t>层面的</a:t>
            </a:r>
            <a:r>
              <a:rPr lang="en-US" altLang="zh-CN" b="1" dirty="0" smtClean="0"/>
              <a:t>PPP</a:t>
            </a:r>
            <a:r>
              <a:rPr lang="zh-CN" altLang="en-US" b="1" dirty="0" smtClean="0"/>
              <a:t>；</a:t>
            </a:r>
            <a:endParaRPr lang="en-US" altLang="zh-CN" b="1" dirty="0" smtClean="0"/>
          </a:p>
          <a:p>
            <a:endParaRPr lang="en-US" altLang="zh-CN" b="1" dirty="0"/>
          </a:p>
          <a:p>
            <a:r>
              <a:rPr lang="en-US" altLang="zh-CN" b="1" dirty="0" smtClean="0"/>
              <a:t>GEKS</a:t>
            </a:r>
            <a:r>
              <a:rPr lang="zh-CN" altLang="en-US" b="1" dirty="0" smtClean="0"/>
              <a:t>、</a:t>
            </a:r>
            <a:r>
              <a:rPr lang="en-US" altLang="zh-CN" b="1" dirty="0" smtClean="0"/>
              <a:t>Fisher</a:t>
            </a:r>
            <a:r>
              <a:rPr lang="zh-CN" altLang="en-US" b="1" dirty="0" smtClean="0"/>
              <a:t>指数、</a:t>
            </a:r>
            <a:r>
              <a:rPr lang="en-US" altLang="zh-CN" b="1" dirty="0" smtClean="0"/>
              <a:t>CPD</a:t>
            </a:r>
            <a:r>
              <a:rPr lang="zh-CN" altLang="en-US" b="1" dirty="0" smtClean="0"/>
              <a:t>方法</a:t>
            </a:r>
            <a:endParaRPr lang="zh-CN" altLang="en-US" b="1" dirty="0"/>
          </a:p>
        </p:txBody>
      </p:sp>
      <p:pic>
        <p:nvPicPr>
          <p:cNvPr id="19464" name="Picture 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2145" y="3682863"/>
            <a:ext cx="2587059" cy="86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9"/>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37283" y="3835613"/>
            <a:ext cx="984303" cy="56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9021586" y="3835613"/>
            <a:ext cx="3170414" cy="584775"/>
          </a:xfrm>
          <a:prstGeom prst="rect">
            <a:avLst/>
          </a:prstGeom>
          <a:noFill/>
        </p:spPr>
        <p:txBody>
          <a:bodyPr wrap="square" rtlCol="0">
            <a:spAutoFit/>
          </a:bodyPr>
          <a:lstStyle/>
          <a:p>
            <a:r>
              <a:rPr lang="zh-CN" altLang="en-US" sz="1600" dirty="0" smtClean="0"/>
              <a:t>表示基本</a:t>
            </a:r>
            <a:r>
              <a:rPr lang="zh-CN" altLang="en-US" sz="1600" dirty="0"/>
              <a:t>类</a:t>
            </a:r>
            <a:r>
              <a:rPr lang="en-US" altLang="zh-CN" sz="1600" dirty="0"/>
              <a:t>i</a:t>
            </a:r>
            <a:r>
              <a:rPr lang="zh-CN" altLang="en-US" sz="1600" dirty="0"/>
              <a:t>（包含一系列产品，可被视为复合产品）的隐含数量</a:t>
            </a:r>
          </a:p>
        </p:txBody>
      </p:sp>
      <p:sp>
        <p:nvSpPr>
          <p:cNvPr id="44" name="矩形 43"/>
          <p:cNvSpPr/>
          <p:nvPr/>
        </p:nvSpPr>
        <p:spPr>
          <a:xfrm>
            <a:off x="803970" y="3933698"/>
            <a:ext cx="3877985" cy="369332"/>
          </a:xfrm>
          <a:prstGeom prst="rect">
            <a:avLst/>
          </a:prstGeom>
        </p:spPr>
        <p:txBody>
          <a:bodyPr wrap="none">
            <a:spAutoFit/>
          </a:bodyPr>
          <a:lstStyle/>
          <a:p>
            <a:r>
              <a:rPr lang="zh-CN" altLang="en-US" b="1" dirty="0" smtClean="0"/>
              <a:t>基本</a:t>
            </a:r>
            <a:r>
              <a:rPr lang="zh-CN" altLang="en-US" b="1" dirty="0"/>
              <a:t>类支出份额作为向上汇总的权数</a:t>
            </a:r>
          </a:p>
        </p:txBody>
      </p:sp>
      <p:sp>
        <p:nvSpPr>
          <p:cNvPr id="13" name="TextBox 12"/>
          <p:cNvSpPr txBox="1"/>
          <p:nvPr/>
        </p:nvSpPr>
        <p:spPr>
          <a:xfrm>
            <a:off x="7463883" y="3933698"/>
            <a:ext cx="297366" cy="369332"/>
          </a:xfrm>
          <a:prstGeom prst="rect">
            <a:avLst/>
          </a:prstGeom>
          <a:noFill/>
        </p:spPr>
        <p:txBody>
          <a:bodyPr wrap="square" rtlCol="0">
            <a:spAutoFit/>
          </a:bodyPr>
          <a:lstStyle/>
          <a:p>
            <a:r>
              <a:rPr lang="zh-CN" altLang="en-US" dirty="0" smtClean="0"/>
              <a:t>，</a:t>
            </a:r>
            <a:endParaRPr lang="zh-CN" altLang="en-US" dirty="0"/>
          </a:p>
        </p:txBody>
      </p:sp>
      <p:sp>
        <p:nvSpPr>
          <p:cNvPr id="46" name="矩形 45"/>
          <p:cNvSpPr/>
          <p:nvPr/>
        </p:nvSpPr>
        <p:spPr>
          <a:xfrm>
            <a:off x="731033" y="5065926"/>
            <a:ext cx="4023858" cy="400110"/>
          </a:xfrm>
          <a:prstGeom prst="rect">
            <a:avLst/>
          </a:prstGeom>
          <a:solidFill>
            <a:srgbClr val="92D050"/>
          </a:solidFill>
        </p:spPr>
        <p:txBody>
          <a:bodyPr wrap="none">
            <a:spAutoFit/>
          </a:bodyPr>
          <a:lstStyle/>
          <a:p>
            <a:r>
              <a:rPr lang="zh-CN" altLang="en-US" sz="2000" b="1" dirty="0" smtClean="0"/>
              <a:t>（三）</a:t>
            </a:r>
            <a:r>
              <a:rPr lang="zh-CN" altLang="en-US" sz="2000" b="1" dirty="0"/>
              <a:t>基本类以上</a:t>
            </a:r>
            <a:r>
              <a:rPr lang="en-US" altLang="zh-CN" sz="2000" b="1" dirty="0"/>
              <a:t>PPP</a:t>
            </a:r>
            <a:r>
              <a:rPr lang="zh-CN" altLang="en-US" sz="2000" b="1" dirty="0"/>
              <a:t>的汇总</a:t>
            </a:r>
            <a:r>
              <a:rPr lang="zh-CN" altLang="en-US" sz="2000" b="1" dirty="0" smtClean="0"/>
              <a:t>方法</a:t>
            </a:r>
            <a:endParaRPr lang="zh-CN" altLang="en-US" sz="2000" b="1" dirty="0"/>
          </a:p>
        </p:txBody>
      </p:sp>
      <p:sp>
        <p:nvSpPr>
          <p:cNvPr id="14" name="TextBox 13"/>
          <p:cNvSpPr txBox="1"/>
          <p:nvPr/>
        </p:nvSpPr>
        <p:spPr>
          <a:xfrm>
            <a:off x="7076557" y="2063456"/>
            <a:ext cx="1814682" cy="461665"/>
          </a:xfrm>
          <a:prstGeom prst="rect">
            <a:avLst/>
          </a:prstGeom>
          <a:noFill/>
        </p:spPr>
        <p:txBody>
          <a:bodyPr wrap="square" rtlCol="0">
            <a:spAutoFit/>
          </a:bodyPr>
          <a:lstStyle/>
          <a:p>
            <a:r>
              <a:rPr lang="zh-CN" altLang="en-US" sz="2400" dirty="0" smtClean="0">
                <a:ln w="12700">
                  <a:solidFill>
                    <a:schemeClr val="tx2">
                      <a:satMod val="155000"/>
                    </a:schemeClr>
                  </a:solidFill>
                  <a:prstDash val="solid"/>
                </a:ln>
              </a:rPr>
              <a:t>第一阶段</a:t>
            </a:r>
            <a:endParaRPr lang="zh-CN" altLang="en-US" sz="2400" dirty="0">
              <a:ln w="12700">
                <a:solidFill>
                  <a:schemeClr val="tx2">
                    <a:satMod val="155000"/>
                  </a:schemeClr>
                </a:solidFill>
                <a:prstDash val="solid"/>
              </a:ln>
            </a:endParaRPr>
          </a:p>
        </p:txBody>
      </p:sp>
      <p:sp>
        <p:nvSpPr>
          <p:cNvPr id="47" name="TextBox 46"/>
          <p:cNvSpPr txBox="1"/>
          <p:nvPr/>
        </p:nvSpPr>
        <p:spPr>
          <a:xfrm>
            <a:off x="7076557" y="4916868"/>
            <a:ext cx="1814682" cy="461665"/>
          </a:xfrm>
          <a:prstGeom prst="rect">
            <a:avLst/>
          </a:prstGeom>
          <a:noFill/>
        </p:spPr>
        <p:txBody>
          <a:bodyPr wrap="square" rtlCol="0">
            <a:spAutoFit/>
          </a:bodyPr>
          <a:lstStyle/>
          <a:p>
            <a:r>
              <a:rPr lang="zh-CN" altLang="en-US" sz="2400" dirty="0" smtClean="0">
                <a:ln w="12700">
                  <a:solidFill>
                    <a:schemeClr val="tx2">
                      <a:satMod val="155000"/>
                    </a:schemeClr>
                  </a:solidFill>
                  <a:prstDash val="solid"/>
                </a:ln>
              </a:rPr>
              <a:t>第二阶段</a:t>
            </a:r>
            <a:endParaRPr lang="zh-CN" altLang="en-US" sz="2400" dirty="0">
              <a:ln w="12700">
                <a:solidFill>
                  <a:schemeClr val="tx2">
                    <a:satMod val="155000"/>
                  </a:schemeClr>
                </a:solidFill>
                <a:prstDash val="solid"/>
              </a:ln>
            </a:endParaRPr>
          </a:p>
        </p:txBody>
      </p:sp>
    </p:spTree>
    <p:extLst>
      <p:ext uri="{BB962C8B-B14F-4D97-AF65-F5344CB8AC3E}">
        <p14:creationId xmlns:p14="http://schemas.microsoft.com/office/powerpoint/2010/main" val="4047913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 xmlns:a16="http://schemas.microsoft.com/office/drawing/2014/main"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 xmlns:a16="http://schemas.microsoft.com/office/drawing/2014/main" id="{AE7744D2-F0A6-4388-B36F-0875FA5E87ED}"/>
              </a:ext>
            </a:extLst>
          </p:cNvPr>
          <p:cNvGrpSpPr/>
          <p:nvPr/>
        </p:nvGrpSpPr>
        <p:grpSpPr>
          <a:xfrm>
            <a:off x="4184040" y="2010705"/>
            <a:ext cx="7013608" cy="3154297"/>
            <a:chOff x="5728032" y="2096892"/>
            <a:chExt cx="5282090" cy="1702129"/>
          </a:xfrm>
        </p:grpSpPr>
        <p:sp>
          <p:nvSpPr>
            <p:cNvPr id="4" name="TextBox 6">
              <a:extLst>
                <a:ext uri="{FF2B5EF4-FFF2-40B4-BE49-F238E27FC236}">
                  <a16:creationId xmlns="" xmlns:a16="http://schemas.microsoft.com/office/drawing/2014/main" id="{05FC6914-E775-488E-83D5-17487A01516A}"/>
                </a:ext>
              </a:extLst>
            </p:cNvPr>
            <p:cNvSpPr txBox="1"/>
            <p:nvPr/>
          </p:nvSpPr>
          <p:spPr>
            <a:xfrm>
              <a:off x="5807540" y="2096892"/>
              <a:ext cx="3787593" cy="315558"/>
            </a:xfrm>
            <a:prstGeom prst="rect">
              <a:avLst/>
            </a:prstGeom>
            <a:noFill/>
          </p:spPr>
          <p:txBody>
            <a:bodyPr wrap="square" rtlCol="0">
              <a:spAutoFit/>
            </a:bodyPr>
            <a:lstStyle/>
            <a:p>
              <a:pPr algn="dist"/>
              <a:r>
                <a:rPr lang="zh-CN" altLang="en-US" sz="3200" b="1" dirty="0" smtClean="0">
                  <a:latin typeface="微软雅黑" panose="020B0503020204020204" pitchFamily="34" charset="-122"/>
                  <a:ea typeface="微软雅黑" panose="020B0503020204020204" pitchFamily="34" charset="-122"/>
                </a:rPr>
                <a:t>第五节 国际</a:t>
              </a:r>
              <a:r>
                <a:rPr lang="zh-CN" altLang="en-US" sz="3200" b="1" dirty="0">
                  <a:latin typeface="微软雅黑" panose="020B0503020204020204" pitchFamily="34" charset="-122"/>
                  <a:ea typeface="微软雅黑" panose="020B0503020204020204" pitchFamily="34" charset="-122"/>
                </a:rPr>
                <a:t>竞争力统计</a:t>
              </a:r>
            </a:p>
          </p:txBody>
        </p:sp>
        <p:grpSp>
          <p:nvGrpSpPr>
            <p:cNvPr id="47" name="组合 46">
              <a:extLst>
                <a:ext uri="{FF2B5EF4-FFF2-40B4-BE49-F238E27FC236}">
                  <a16:creationId xmlns=""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国际竞争力的含义</a:t>
                </a:r>
              </a:p>
            </p:txBody>
          </p:sp>
        </p:grpSp>
        <p:grpSp>
          <p:nvGrpSpPr>
            <p:cNvPr id="48" name="组合 47">
              <a:extLst>
                <a:ext uri="{FF2B5EF4-FFF2-40B4-BE49-F238E27FC236}">
                  <a16:creationId xmlns="" xmlns:a16="http://schemas.microsoft.com/office/drawing/2014/main" id="{EC39A64F-781A-4E2A-BF1B-70B774285BF2}"/>
                </a:ext>
              </a:extLst>
            </p:cNvPr>
            <p:cNvGrpSpPr/>
            <p:nvPr/>
          </p:nvGrpSpPr>
          <p:grpSpPr>
            <a:xfrm>
              <a:off x="5728032" y="3219957"/>
              <a:ext cx="5282090" cy="579064"/>
              <a:chOff x="4012013" y="2937501"/>
              <a:chExt cx="5282090" cy="579064"/>
            </a:xfrm>
          </p:grpSpPr>
          <p:sp>
            <p:nvSpPr>
              <p:cNvPr id="49" name="TextBox 4">
                <a:extLst>
                  <a:ext uri="{FF2B5EF4-FFF2-40B4-BE49-F238E27FC236}">
                    <a16:creationId xmlns="" xmlns:a16="http://schemas.microsoft.com/office/drawing/2014/main"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 xmlns:a16="http://schemas.microsoft.com/office/drawing/2014/main"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 xmlns:a16="http://schemas.microsoft.com/office/drawing/2014/main"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 xmlns:a16="http://schemas.microsoft.com/office/drawing/2014/main" id="{F43B4139-6156-4D97-8865-BE3767FF280B}"/>
                  </a:ext>
                </a:extLst>
              </p:cNvPr>
              <p:cNvSpPr txBox="1"/>
              <p:nvPr/>
            </p:nvSpPr>
            <p:spPr>
              <a:xfrm>
                <a:off x="4997645" y="3039984"/>
                <a:ext cx="1761625" cy="24912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国际竞争力评价</a:t>
                </a:r>
              </a:p>
            </p:txBody>
          </p:sp>
        </p:grpSp>
      </p:grpSp>
      <p:sp>
        <p:nvSpPr>
          <p:cNvPr id="2" name="灯片编号占位符 1">
            <a:extLst>
              <a:ext uri="{FF2B5EF4-FFF2-40B4-BE49-F238E27FC236}">
                <a16:creationId xmlns=""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44</a:t>
            </a:fld>
            <a:endParaRPr lang="zh-CN" altLang="en-US" dirty="0"/>
          </a:p>
        </p:txBody>
      </p:sp>
      <p:sp>
        <p:nvSpPr>
          <p:cNvPr id="21" name="文本框 20">
            <a:extLst>
              <a:ext uri="{FF2B5EF4-FFF2-40B4-BE49-F238E27FC236}">
                <a16:creationId xmlns=""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9588065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 xmlns:a16="http://schemas.microsoft.com/office/drawing/2014/main" id="{D60C25B3-EA20-41F5-991B-33027E003AD8}"/>
              </a:ext>
            </a:extLst>
          </p:cNvPr>
          <p:cNvGrpSpPr/>
          <p:nvPr/>
        </p:nvGrpSpPr>
        <p:grpSpPr>
          <a:xfrm>
            <a:off x="6496049" y="1664891"/>
            <a:ext cx="4741962" cy="4260124"/>
            <a:chOff x="6496049" y="2332790"/>
            <a:chExt cx="4533901" cy="3808536"/>
          </a:xfrm>
        </p:grpSpPr>
        <p:sp>
          <p:nvSpPr>
            <p:cNvPr id="28" name="矩形 27">
              <a:extLst>
                <a:ext uri="{FF2B5EF4-FFF2-40B4-BE49-F238E27FC236}">
                  <a16:creationId xmlns="" xmlns:a16="http://schemas.microsoft.com/office/drawing/2014/main" id="{BEE49575-DDC8-469A-82A3-4D5B6639AC34}"/>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BDE13502-D704-4CB6-A1AF-CB76E8423470}"/>
                </a:ext>
              </a:extLst>
            </p:cNvPr>
            <p:cNvSpPr/>
            <p:nvPr/>
          </p:nvSpPr>
          <p:spPr>
            <a:xfrm>
              <a:off x="6496050" y="2332790"/>
              <a:ext cx="4533900" cy="540000"/>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 xmlns:a16="http://schemas.microsoft.com/office/drawing/2014/main"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一</a:t>
            </a:r>
            <a:r>
              <a:rPr lang="zh-CN" altLang="en-US" sz="3000" b="1" dirty="0">
                <a:solidFill>
                  <a:schemeClr val="bg1"/>
                </a:solidFill>
              </a:rPr>
              <a:t>、国际竞争力的含义</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B5179294-9617-4BC3-8AEC-0616E33AB98C}"/>
              </a:ext>
            </a:extLst>
          </p:cNvPr>
          <p:cNvSpPr/>
          <p:nvPr/>
        </p:nvSpPr>
        <p:spPr>
          <a:xfrm>
            <a:off x="11386614" y="1664891"/>
            <a:ext cx="146586" cy="4260124"/>
          </a:xfrm>
          <a:prstGeom prst="rect">
            <a:avLst/>
          </a:prstGeom>
          <a:solidFill>
            <a:schemeClr val="accent2">
              <a:alpha val="40000"/>
            </a:scheme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27" name="对角圆角矩形 10">
            <a:extLst>
              <a:ext uri="{FF2B5EF4-FFF2-40B4-BE49-F238E27FC236}">
                <a16:creationId xmlns="" xmlns:a16="http://schemas.microsoft.com/office/drawing/2014/main" id="{347A1711-A3EC-47E2-9FCB-812AB9F2297C}"/>
              </a:ext>
            </a:extLst>
          </p:cNvPr>
          <p:cNvSpPr/>
          <p:nvPr/>
        </p:nvSpPr>
        <p:spPr>
          <a:xfrm>
            <a:off x="441207" y="1147394"/>
            <a:ext cx="5256567" cy="720000"/>
          </a:xfrm>
          <a:prstGeom prst="round2DiagRect">
            <a:avLst/>
          </a:prstGeo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（一）基于综合国力的国际竞争力</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EAFB8E65-C5B9-4855-B4BE-7F8CB2434BA6}"/>
              </a:ext>
            </a:extLst>
          </p:cNvPr>
          <p:cNvSpPr/>
          <p:nvPr/>
        </p:nvSpPr>
        <p:spPr>
          <a:xfrm>
            <a:off x="6616700" y="1688670"/>
            <a:ext cx="4161228" cy="492443"/>
          </a:xfrm>
          <a:prstGeom prst="rect">
            <a:avLst/>
          </a:prstGeom>
        </p:spPr>
        <p:txBody>
          <a:bodyPr wrap="square">
            <a:spAutoFit/>
          </a:bodyPr>
          <a:lstStyle/>
          <a:p>
            <a:r>
              <a:rPr lang="zh-CN" altLang="en-US" sz="2600" b="1" dirty="0">
                <a:solidFill>
                  <a:schemeClr val="bg1"/>
                </a:solidFill>
                <a:effectLst>
                  <a:outerShdw blurRad="38100" dist="38100" dir="2700000" algn="tl">
                    <a:srgbClr val="000000">
                      <a:alpha val="43137"/>
                    </a:srgbClr>
                  </a:outerShdw>
                </a:effectLst>
              </a:rPr>
              <a:t>综合</a:t>
            </a:r>
            <a:r>
              <a:rPr lang="zh-CN" altLang="en-US" sz="2600" b="1" dirty="0" smtClean="0">
                <a:solidFill>
                  <a:schemeClr val="bg1"/>
                </a:solidFill>
                <a:effectLst>
                  <a:outerShdw blurRad="38100" dist="38100" dir="2700000" algn="tl">
                    <a:srgbClr val="000000">
                      <a:alpha val="43137"/>
                    </a:srgbClr>
                  </a:outerShdw>
                </a:effectLst>
              </a:rPr>
              <a:t>国力的统计</a:t>
            </a:r>
            <a:r>
              <a:rPr lang="zh-CN" altLang="en-US" sz="2600" b="1" dirty="0">
                <a:solidFill>
                  <a:schemeClr val="bg1"/>
                </a:solidFill>
                <a:effectLst>
                  <a:outerShdw blurRad="38100" dist="38100" dir="2700000" algn="tl">
                    <a:srgbClr val="000000">
                      <a:alpha val="43137"/>
                    </a:srgbClr>
                  </a:outerShdw>
                </a:effectLst>
              </a:rPr>
              <a:t>测度</a:t>
            </a:r>
            <a:endParaRPr lang="zh-CN" altLang="en-US" sz="2600" b="1" dirty="0">
              <a:solidFill>
                <a:schemeClr val="bg1"/>
              </a:solidFill>
              <a:effectLst>
                <a:outerShdw blurRad="38100" dist="38100" dir="2700000" algn="tl">
                  <a:srgbClr val="000000">
                    <a:alpha val="43137"/>
                  </a:srgbClr>
                </a:outerShdw>
              </a:effectLst>
            </a:endParaRPr>
          </a:p>
        </p:txBody>
      </p:sp>
      <p:sp>
        <p:nvSpPr>
          <p:cNvPr id="6" name="矩形 5">
            <a:extLst>
              <a:ext uri="{FF2B5EF4-FFF2-40B4-BE49-F238E27FC236}">
                <a16:creationId xmlns="" xmlns:a16="http://schemas.microsoft.com/office/drawing/2014/main" id="{02485D47-E498-4B5A-9A29-244F3EF6AC72}"/>
              </a:ext>
            </a:extLst>
          </p:cNvPr>
          <p:cNvSpPr/>
          <p:nvPr/>
        </p:nvSpPr>
        <p:spPr>
          <a:xfrm>
            <a:off x="6496049" y="2095320"/>
            <a:ext cx="4682502" cy="961289"/>
          </a:xfrm>
          <a:prstGeom prst="rect">
            <a:avLst/>
          </a:prstGeom>
        </p:spPr>
        <p:txBody>
          <a:bodyPr wrap="square">
            <a:spAutoFit/>
          </a:bodyPr>
          <a:lstStyle/>
          <a:p>
            <a:pPr algn="just">
              <a:lnSpc>
                <a:spcPct val="150000"/>
              </a:lnSpc>
            </a:pPr>
            <a:r>
              <a:rPr lang="zh-CN" altLang="en-US" sz="2000" b="1" dirty="0"/>
              <a:t>根据其概念确定相应的构成要素，在此基础上才能进行具体指标的</a:t>
            </a:r>
            <a:r>
              <a:rPr lang="zh-CN" altLang="en-US" sz="2000" b="1" dirty="0" smtClean="0"/>
              <a:t>配置。</a:t>
            </a:r>
            <a:endParaRPr lang="zh-CN" altLang="en-US" sz="2000" b="1" dirty="0"/>
          </a:p>
        </p:txBody>
      </p:sp>
      <p:sp>
        <p:nvSpPr>
          <p:cNvPr id="2" name="灯片编号占位符 1">
            <a:extLst>
              <a:ext uri="{FF2B5EF4-FFF2-40B4-BE49-F238E27FC236}">
                <a16:creationId xmlns="" xmlns:a16="http://schemas.microsoft.com/office/drawing/2014/main" id="{36EB6B3D-1783-4D53-9B21-B262175F8F36}"/>
              </a:ext>
            </a:extLst>
          </p:cNvPr>
          <p:cNvSpPr>
            <a:spLocks noGrp="1"/>
          </p:cNvSpPr>
          <p:nvPr>
            <p:ph type="sldNum" sz="quarter" idx="4"/>
          </p:nvPr>
        </p:nvSpPr>
        <p:spPr/>
        <p:txBody>
          <a:bodyPr/>
          <a:lstStyle/>
          <a:p>
            <a:fld id="{089E6A1B-787B-48C2-89E0-46ED219FD4E0}" type="slidenum">
              <a:rPr lang="zh-CN" altLang="en-US" smtClean="0"/>
              <a:pPr/>
              <a:t>45</a:t>
            </a:fld>
            <a:endParaRPr lang="zh-CN" altLang="en-US" dirty="0"/>
          </a:p>
        </p:txBody>
      </p:sp>
      <p:sp>
        <p:nvSpPr>
          <p:cNvPr id="8" name="矩形 7">
            <a:extLst>
              <a:ext uri="{FF2B5EF4-FFF2-40B4-BE49-F238E27FC236}">
                <a16:creationId xmlns="" xmlns:a16="http://schemas.microsoft.com/office/drawing/2014/main" id="{9EB0B706-1C50-2D46-80AA-ECC5459BE72D}"/>
              </a:ext>
            </a:extLst>
          </p:cNvPr>
          <p:cNvSpPr/>
          <p:nvPr/>
        </p:nvSpPr>
        <p:spPr>
          <a:xfrm>
            <a:off x="463629" y="2097161"/>
            <a:ext cx="5745070" cy="1323439"/>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000" dirty="0"/>
              <a:t>综合国力是一个国家生存与发展的总体力量，是物质力量与精神力量的总和，它标志该国在国际社会中的综合影响能力以及该国将自己的意志强加给别国的强制能力。</a:t>
            </a:r>
            <a:endParaRPr lang="zh-CN" altLang="en-US" sz="2000" dirty="0"/>
          </a:p>
        </p:txBody>
      </p:sp>
      <p:sp>
        <p:nvSpPr>
          <p:cNvPr id="10" name="矩形 9">
            <a:extLst>
              <a:ext uri="{FF2B5EF4-FFF2-40B4-BE49-F238E27FC236}">
                <a16:creationId xmlns="" xmlns:a16="http://schemas.microsoft.com/office/drawing/2014/main" id="{E7F138D4-819C-EB4B-9D3B-1EE4C2D65094}"/>
              </a:ext>
            </a:extLst>
          </p:cNvPr>
          <p:cNvSpPr/>
          <p:nvPr/>
        </p:nvSpPr>
        <p:spPr>
          <a:xfrm>
            <a:off x="6547146" y="3116827"/>
            <a:ext cx="4861445" cy="2585323"/>
          </a:xfrm>
          <a:prstGeom prst="rect">
            <a:avLst/>
          </a:prstGeom>
        </p:spPr>
        <p:txBody>
          <a:bodyPr wrap="square">
            <a:spAutoFit/>
          </a:bodyPr>
          <a:lstStyle/>
          <a:p>
            <a:pPr marL="285750" indent="-285750">
              <a:buFont typeface="Wingdings" pitchFamily="2" charset="2"/>
              <a:buChar char="Ø"/>
            </a:pPr>
            <a:r>
              <a:rPr lang="zh-CN" altLang="en-US" dirty="0"/>
              <a:t>自然</a:t>
            </a:r>
            <a:r>
              <a:rPr lang="zh-CN" altLang="en-US" dirty="0" smtClean="0"/>
              <a:t>条件</a:t>
            </a:r>
            <a:endParaRPr lang="en-US" altLang="zh-CN" dirty="0" smtClean="0"/>
          </a:p>
          <a:p>
            <a:pPr marL="285750" indent="-285750">
              <a:buFont typeface="Wingdings" pitchFamily="2" charset="2"/>
              <a:buChar char="Ø"/>
            </a:pPr>
            <a:r>
              <a:rPr lang="zh-CN" altLang="en-US" dirty="0" smtClean="0"/>
              <a:t>人口</a:t>
            </a:r>
            <a:endParaRPr lang="en-US" altLang="zh-CN" dirty="0" smtClean="0"/>
          </a:p>
          <a:p>
            <a:pPr marL="285750" indent="-285750">
              <a:buFont typeface="Wingdings" pitchFamily="2" charset="2"/>
              <a:buChar char="Ø"/>
            </a:pPr>
            <a:r>
              <a:rPr lang="zh-CN" altLang="en-US" dirty="0" smtClean="0"/>
              <a:t>经济</a:t>
            </a:r>
            <a:endParaRPr lang="en-US" altLang="zh-CN" dirty="0" smtClean="0"/>
          </a:p>
          <a:p>
            <a:pPr marL="285750" indent="-285750">
              <a:buFont typeface="Wingdings" pitchFamily="2" charset="2"/>
              <a:buChar char="Ø"/>
            </a:pPr>
            <a:r>
              <a:rPr lang="zh-CN" altLang="en-US" dirty="0" smtClean="0"/>
              <a:t>科教文</a:t>
            </a:r>
            <a:endParaRPr lang="en-US" altLang="zh-CN" dirty="0" smtClean="0"/>
          </a:p>
          <a:p>
            <a:pPr marL="285750" indent="-285750">
              <a:buFont typeface="Wingdings" pitchFamily="2" charset="2"/>
              <a:buChar char="Ø"/>
            </a:pPr>
            <a:r>
              <a:rPr lang="zh-CN" altLang="en-US" dirty="0" smtClean="0"/>
              <a:t>军事</a:t>
            </a:r>
            <a:endParaRPr lang="en-US" altLang="zh-CN" dirty="0" smtClean="0"/>
          </a:p>
          <a:p>
            <a:pPr marL="285750" indent="-285750">
              <a:buFont typeface="Wingdings" pitchFamily="2" charset="2"/>
              <a:buChar char="Ø"/>
            </a:pPr>
            <a:r>
              <a:rPr lang="zh-CN" altLang="en-US" dirty="0" smtClean="0"/>
              <a:t>政治</a:t>
            </a:r>
            <a:endParaRPr lang="en-US" altLang="zh-CN" dirty="0" smtClean="0"/>
          </a:p>
          <a:p>
            <a:pPr marL="285750" indent="-285750">
              <a:buFont typeface="Wingdings" pitchFamily="2" charset="2"/>
              <a:buChar char="Ø"/>
            </a:pPr>
            <a:r>
              <a:rPr lang="zh-CN" altLang="en-US" dirty="0" smtClean="0"/>
              <a:t>政府</a:t>
            </a:r>
            <a:endParaRPr lang="en-US" altLang="zh-CN" dirty="0" smtClean="0"/>
          </a:p>
          <a:p>
            <a:pPr marL="285750" indent="-285750">
              <a:buFont typeface="Wingdings" pitchFamily="2" charset="2"/>
              <a:buChar char="Ø"/>
            </a:pPr>
            <a:r>
              <a:rPr lang="zh-CN" altLang="en-US" dirty="0" smtClean="0"/>
              <a:t>外交</a:t>
            </a:r>
            <a:endParaRPr lang="en-US" altLang="zh-CN" dirty="0" smtClean="0"/>
          </a:p>
          <a:p>
            <a:pPr marL="285750" indent="-285750">
              <a:buFont typeface="Wingdings" pitchFamily="2" charset="2"/>
              <a:buChar char="Ø"/>
            </a:pPr>
            <a:r>
              <a:rPr lang="zh-CN" altLang="en-US" dirty="0" smtClean="0"/>
              <a:t>国民</a:t>
            </a:r>
            <a:r>
              <a:rPr lang="zh-CN" altLang="en-US" dirty="0"/>
              <a:t>精神</a:t>
            </a:r>
            <a:endParaRPr lang="zh-CN" altLang="en-US" dirty="0"/>
          </a:p>
        </p:txBody>
      </p:sp>
      <p:sp>
        <p:nvSpPr>
          <p:cNvPr id="17" name="矩形 16">
            <a:extLst>
              <a:ext uri="{FF2B5EF4-FFF2-40B4-BE49-F238E27FC236}">
                <a16:creationId xmlns="" xmlns:a16="http://schemas.microsoft.com/office/drawing/2014/main" id="{8338E940-328C-ED48-BABA-32069F363353}"/>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938" y="3769490"/>
            <a:ext cx="5406025" cy="1820397"/>
          </a:xfrm>
          <a:prstGeom prst="rect">
            <a:avLst/>
          </a:prstGeom>
        </p:spPr>
      </p:pic>
    </p:spTree>
    <p:extLst>
      <p:ext uri="{BB962C8B-B14F-4D97-AF65-F5344CB8AC3E}">
        <p14:creationId xmlns:p14="http://schemas.microsoft.com/office/powerpoint/2010/main" val="8773418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4145687" cy="1015663"/>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一、国际竞争力的含义</a:t>
            </a:r>
          </a:p>
          <a:p>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 xmlns:a16="http://schemas.microsoft.com/office/drawing/2014/main" id="{519A0DC5-5165-49FD-9CE1-6EB619AE198E}"/>
              </a:ext>
            </a:extLst>
          </p:cNvPr>
          <p:cNvGrpSpPr/>
          <p:nvPr/>
        </p:nvGrpSpPr>
        <p:grpSpPr>
          <a:xfrm>
            <a:off x="468577" y="2236493"/>
            <a:ext cx="5181373" cy="1946064"/>
            <a:chOff x="1019175" y="3722616"/>
            <a:chExt cx="4999972" cy="1288396"/>
          </a:xfrm>
        </p:grpSpPr>
        <p:sp>
          <p:nvSpPr>
            <p:cNvPr id="27" name="矩形: 圆角 26">
              <a:extLst>
                <a:ext uri="{FF2B5EF4-FFF2-40B4-BE49-F238E27FC236}">
                  <a16:creationId xmlns="" xmlns:a16="http://schemas.microsoft.com/office/drawing/2014/main" id="{8C0F2BFF-93D0-4FB5-8A76-51EFC91D2E77}"/>
                </a:ext>
              </a:extLst>
            </p:cNvPr>
            <p:cNvSpPr/>
            <p:nvPr/>
          </p:nvSpPr>
          <p:spPr>
            <a:xfrm>
              <a:off x="1019175" y="3722616"/>
              <a:ext cx="4999972" cy="1268684"/>
            </a:xfrm>
            <a:prstGeom prst="roundRect">
              <a:avLst>
                <a:gd name="adj" fmla="val 6907"/>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矩形 7">
              <a:extLst>
                <a:ext uri="{FF2B5EF4-FFF2-40B4-BE49-F238E27FC236}">
                  <a16:creationId xmlns="" xmlns:a16="http://schemas.microsoft.com/office/drawing/2014/main" id="{C41B2B21-B687-48F1-8F93-35A6BA96D5C7}"/>
                </a:ext>
              </a:extLst>
            </p:cNvPr>
            <p:cNvSpPr/>
            <p:nvPr/>
          </p:nvSpPr>
          <p:spPr>
            <a:xfrm>
              <a:off x="1019175" y="3727298"/>
              <a:ext cx="4999972" cy="1283714"/>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rPr>
                <a:t>第一类，基于企业竞争力所做的</a:t>
              </a:r>
              <a:r>
                <a:rPr lang="zh-CN" altLang="en-US" sz="2000" b="1" dirty="0" smtClean="0">
                  <a:solidFill>
                    <a:schemeClr val="bg1"/>
                  </a:solidFill>
                  <a:effectLst>
                    <a:outerShdw blurRad="38100" dist="38100" dir="2700000" algn="tl">
                      <a:srgbClr val="000000">
                        <a:alpha val="43137"/>
                      </a:srgbClr>
                    </a:outerShdw>
                  </a:effectLst>
                </a:rPr>
                <a:t>定义。</a:t>
              </a:r>
              <a:endParaRPr lang="en-US" altLang="zh-CN" sz="2000" b="1" dirty="0" smtClean="0">
                <a:solidFill>
                  <a:schemeClr val="bg1"/>
                </a:solidFill>
                <a:effectLst>
                  <a:outerShdw blurRad="38100" dist="38100" dir="2700000" algn="tl">
                    <a:srgbClr val="000000">
                      <a:alpha val="43137"/>
                    </a:srgbClr>
                  </a:outerShdw>
                </a:effectLst>
              </a:endParaRPr>
            </a:p>
            <a:p>
              <a:pPr algn="just"/>
              <a:r>
                <a:rPr lang="zh-CN" altLang="en-US" sz="2000" b="1" dirty="0" smtClean="0">
                  <a:solidFill>
                    <a:schemeClr val="bg1"/>
                  </a:solidFill>
                  <a:effectLst>
                    <a:outerShdw blurRad="38100" dist="38100" dir="2700000" algn="tl">
                      <a:srgbClr val="000000">
                        <a:alpha val="43137"/>
                      </a:srgbClr>
                    </a:outerShdw>
                  </a:effectLst>
                </a:rPr>
                <a:t>站</a:t>
              </a:r>
              <a:r>
                <a:rPr lang="zh-CN" altLang="en-US" sz="2000" b="1" dirty="0">
                  <a:solidFill>
                    <a:schemeClr val="bg1"/>
                  </a:solidFill>
                  <a:effectLst>
                    <a:outerShdw blurRad="38100" dist="38100" dir="2700000" algn="tl">
                      <a:srgbClr val="000000">
                        <a:alpha val="43137"/>
                      </a:srgbClr>
                    </a:outerShdw>
                  </a:effectLst>
                </a:rPr>
                <a:t>在国际市场的角度，把提供产品和服务的企业</a:t>
              </a:r>
              <a:r>
                <a:rPr lang="zh-CN" altLang="en-US" sz="2000" b="1" dirty="0" smtClean="0">
                  <a:solidFill>
                    <a:schemeClr val="bg1"/>
                  </a:solidFill>
                  <a:effectLst>
                    <a:outerShdw blurRad="38100" dist="38100" dir="2700000" algn="tl">
                      <a:srgbClr val="000000">
                        <a:alpha val="43137"/>
                      </a:srgbClr>
                    </a:outerShdw>
                  </a:effectLst>
                </a:rPr>
                <a:t>竞争力</a:t>
              </a:r>
              <a:r>
                <a:rPr lang="zh-CN" altLang="en-US" sz="2000" b="1" dirty="0">
                  <a:solidFill>
                    <a:schemeClr val="bg1"/>
                  </a:solidFill>
                  <a:effectLst>
                    <a:outerShdw blurRad="38100" dist="38100" dir="2700000" algn="tl">
                      <a:srgbClr val="000000">
                        <a:alpha val="43137"/>
                      </a:srgbClr>
                    </a:outerShdw>
                  </a:effectLst>
                </a:rPr>
                <a:t>当作一国的国际</a:t>
              </a:r>
              <a:r>
                <a:rPr lang="zh-CN" altLang="en-US" sz="2000" b="1" dirty="0" smtClean="0">
                  <a:solidFill>
                    <a:schemeClr val="bg1"/>
                  </a:solidFill>
                  <a:effectLst>
                    <a:outerShdw blurRad="38100" dist="38100" dir="2700000" algn="tl">
                      <a:srgbClr val="000000">
                        <a:alpha val="43137"/>
                      </a:srgbClr>
                    </a:outerShdw>
                  </a:effectLst>
                </a:rPr>
                <a:t>竞争力。</a:t>
              </a:r>
              <a:endParaRPr lang="en-US" altLang="zh-CN" sz="2000" b="1" dirty="0" smtClean="0">
                <a:solidFill>
                  <a:schemeClr val="bg1"/>
                </a:solidFill>
                <a:effectLst>
                  <a:outerShdw blurRad="38100" dist="38100" dir="2700000" algn="tl">
                    <a:srgbClr val="000000">
                      <a:alpha val="43137"/>
                    </a:srgbClr>
                  </a:outerShdw>
                </a:effectLst>
              </a:endParaRPr>
            </a:p>
            <a:p>
              <a:pPr algn="just"/>
              <a:r>
                <a:rPr lang="zh-CN" altLang="en-US" sz="2000" b="1" dirty="0" smtClean="0">
                  <a:solidFill>
                    <a:schemeClr val="bg1"/>
                  </a:solidFill>
                  <a:effectLst>
                    <a:outerShdw blurRad="38100" dist="38100" dir="2700000" algn="tl">
                      <a:srgbClr val="000000">
                        <a:alpha val="43137"/>
                      </a:srgbClr>
                    </a:outerShdw>
                  </a:effectLst>
                </a:rPr>
                <a:t>  如：</a:t>
              </a:r>
              <a:r>
                <a:rPr lang="en-US" altLang="zh-CN" sz="2000" b="1" dirty="0">
                  <a:solidFill>
                    <a:schemeClr val="bg1"/>
                  </a:solidFill>
                  <a:effectLst>
                    <a:outerShdw blurRad="38100" dist="38100" dir="2700000" algn="tl">
                      <a:srgbClr val="000000">
                        <a:alpha val="43137"/>
                      </a:srgbClr>
                    </a:outerShdw>
                  </a:effectLst>
                </a:rPr>
                <a:t>20</a:t>
              </a:r>
              <a:r>
                <a:rPr lang="zh-CN" altLang="en-US" sz="2000" b="1" dirty="0">
                  <a:solidFill>
                    <a:schemeClr val="bg1"/>
                  </a:solidFill>
                  <a:effectLst>
                    <a:outerShdw blurRad="38100" dist="38100" dir="2700000" algn="tl">
                      <a:srgbClr val="000000">
                        <a:alpha val="43137"/>
                      </a:srgbClr>
                    </a:outerShdw>
                  </a:effectLst>
                </a:rPr>
                <a:t>世纪</a:t>
              </a:r>
              <a:r>
                <a:rPr lang="en-US" altLang="zh-CN" sz="2000" b="1" dirty="0">
                  <a:solidFill>
                    <a:schemeClr val="bg1"/>
                  </a:solidFill>
                  <a:effectLst>
                    <a:outerShdw blurRad="38100" dist="38100" dir="2700000" algn="tl">
                      <a:srgbClr val="000000">
                        <a:alpha val="43137"/>
                      </a:srgbClr>
                    </a:outerShdw>
                  </a:effectLst>
                </a:rPr>
                <a:t>80</a:t>
              </a:r>
              <a:r>
                <a:rPr lang="zh-CN" altLang="en-US" sz="2000" b="1" dirty="0">
                  <a:solidFill>
                    <a:schemeClr val="bg1"/>
                  </a:solidFill>
                  <a:effectLst>
                    <a:outerShdw blurRad="38100" dist="38100" dir="2700000" algn="tl">
                      <a:srgbClr val="000000">
                        <a:alpha val="43137"/>
                      </a:srgbClr>
                    </a:outerShdw>
                  </a:effectLst>
                </a:rPr>
                <a:t>年代初，</a:t>
              </a:r>
              <a:r>
                <a:rPr lang="zh-CN" altLang="en-US" sz="2000" b="1" dirty="0" smtClean="0">
                  <a:solidFill>
                    <a:schemeClr val="bg1"/>
                  </a:solidFill>
                  <a:effectLst>
                    <a:outerShdw blurRad="38100" dist="38100" dir="2700000" algn="tl">
                      <a:srgbClr val="000000">
                        <a:alpha val="43137"/>
                      </a:srgbClr>
                    </a:outerShdw>
                  </a:effectLst>
                </a:rPr>
                <a:t>美国商务部的“竞争评估项目”；</a:t>
              </a:r>
              <a:r>
                <a:rPr lang="en-US" altLang="zh-CN" sz="2000" b="1" dirty="0">
                  <a:solidFill>
                    <a:schemeClr val="bg1"/>
                  </a:solidFill>
                  <a:effectLst>
                    <a:outerShdw blurRad="38100" dist="38100" dir="2700000" algn="tl">
                      <a:srgbClr val="000000">
                        <a:alpha val="43137"/>
                      </a:srgbClr>
                    </a:outerShdw>
                  </a:effectLst>
                </a:rPr>
                <a:t>1985</a:t>
              </a:r>
              <a:r>
                <a:rPr lang="zh-CN" altLang="en-US" sz="2000" b="1" dirty="0">
                  <a:solidFill>
                    <a:schemeClr val="bg1"/>
                  </a:solidFill>
                  <a:effectLst>
                    <a:outerShdw blurRad="38100" dist="38100" dir="2700000" algn="tl">
                      <a:srgbClr val="000000">
                        <a:alpha val="43137"/>
                      </a:srgbClr>
                    </a:outerShdw>
                  </a:effectLst>
                </a:rPr>
                <a:t>年世界经济论坛在其</a:t>
              </a:r>
              <a:r>
                <a:rPr lang="en-US" altLang="zh-CN" sz="2000" b="1" dirty="0">
                  <a:solidFill>
                    <a:schemeClr val="bg1"/>
                  </a:solidFill>
                  <a:effectLst>
                    <a:outerShdw blurRad="38100" dist="38100" dir="2700000" algn="tl">
                      <a:srgbClr val="000000">
                        <a:alpha val="43137"/>
                      </a:srgbClr>
                    </a:outerShdw>
                  </a:effectLst>
                </a:rPr>
                <a:t>《</a:t>
              </a:r>
              <a:r>
                <a:rPr lang="zh-CN" altLang="en-US" sz="2000" b="1" dirty="0">
                  <a:solidFill>
                    <a:schemeClr val="bg1"/>
                  </a:solidFill>
                  <a:effectLst>
                    <a:outerShdw blurRad="38100" dist="38100" dir="2700000" algn="tl">
                      <a:srgbClr val="000000">
                        <a:alpha val="43137"/>
                      </a:srgbClr>
                    </a:outerShdw>
                  </a:effectLst>
                </a:rPr>
                <a:t>关于竞争力的报告</a:t>
              </a:r>
              <a:r>
                <a:rPr lang="en-US" altLang="zh-CN" sz="2000" b="1" dirty="0">
                  <a:solidFill>
                    <a:schemeClr val="bg1"/>
                  </a:solidFill>
                  <a:effectLst>
                    <a:outerShdw blurRad="38100" dist="38100" dir="2700000" algn="tl">
                      <a:srgbClr val="000000">
                        <a:alpha val="43137"/>
                      </a:srgbClr>
                    </a:outerShdw>
                  </a:effectLst>
                </a:rPr>
                <a:t>》</a:t>
              </a:r>
              <a:endParaRPr lang="zh-CN" altLang="en-US" sz="2000" b="1" dirty="0">
                <a:solidFill>
                  <a:schemeClr val="bg1"/>
                </a:solidFill>
                <a:effectLst>
                  <a:outerShdw blurRad="38100" dist="38100" dir="2700000" algn="tl">
                    <a:srgbClr val="000000">
                      <a:alpha val="43137"/>
                    </a:srgbClr>
                  </a:outerShdw>
                </a:effectLst>
              </a:endParaRPr>
            </a:p>
          </p:txBody>
        </p:sp>
      </p:grpSp>
      <p:grpSp>
        <p:nvGrpSpPr>
          <p:cNvPr id="7" name="组合 6">
            <a:extLst>
              <a:ext uri="{FF2B5EF4-FFF2-40B4-BE49-F238E27FC236}">
                <a16:creationId xmlns="" xmlns:a16="http://schemas.microsoft.com/office/drawing/2014/main" id="{A96FFCEA-AE0F-437F-803E-F936B174DC40}"/>
              </a:ext>
            </a:extLst>
          </p:cNvPr>
          <p:cNvGrpSpPr/>
          <p:nvPr/>
        </p:nvGrpSpPr>
        <p:grpSpPr>
          <a:xfrm>
            <a:off x="468577" y="4509650"/>
            <a:ext cx="5181373" cy="1705296"/>
            <a:chOff x="1019175" y="1912520"/>
            <a:chExt cx="4999972" cy="1268684"/>
          </a:xfrm>
        </p:grpSpPr>
        <p:sp>
          <p:nvSpPr>
            <p:cNvPr id="6" name="矩形: 圆角 5">
              <a:extLst>
                <a:ext uri="{FF2B5EF4-FFF2-40B4-BE49-F238E27FC236}">
                  <a16:creationId xmlns="" xmlns:a16="http://schemas.microsoft.com/office/drawing/2014/main" id="{C04B352A-FA98-451C-A1BE-30F9FD68BBA6}"/>
                </a:ext>
              </a:extLst>
            </p:cNvPr>
            <p:cNvSpPr/>
            <p:nvPr/>
          </p:nvSpPr>
          <p:spPr>
            <a:xfrm>
              <a:off x="1019175" y="1912520"/>
              <a:ext cx="4999972" cy="1268684"/>
            </a:xfrm>
            <a:prstGeom prst="roundRect">
              <a:avLst>
                <a:gd name="adj" fmla="val 6907"/>
              </a:avLst>
            </a:prstGeom>
            <a:solidFill>
              <a:srgbClr val="7B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 xmlns:a16="http://schemas.microsoft.com/office/drawing/2014/main" id="{6C14B42F-EB36-4D75-8F64-8AC5BCB8D1A8}"/>
                </a:ext>
              </a:extLst>
            </p:cNvPr>
            <p:cNvSpPr/>
            <p:nvPr/>
          </p:nvSpPr>
          <p:spPr>
            <a:xfrm>
              <a:off x="1019175" y="1946698"/>
              <a:ext cx="4999972" cy="1217665"/>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rPr>
                <a:t>第二类，基于经济增长能力所做的</a:t>
              </a:r>
              <a:r>
                <a:rPr lang="zh-CN" altLang="en-US" sz="2000" b="1" dirty="0" smtClean="0">
                  <a:solidFill>
                    <a:schemeClr val="bg1"/>
                  </a:solidFill>
                  <a:effectLst>
                    <a:outerShdw blurRad="38100" dist="38100" dir="2700000" algn="tl">
                      <a:srgbClr val="000000">
                        <a:alpha val="43137"/>
                      </a:srgbClr>
                    </a:outerShdw>
                  </a:effectLst>
                </a:rPr>
                <a:t>定义。</a:t>
              </a:r>
              <a:endParaRPr lang="en-US" altLang="zh-CN" sz="2000" b="1" dirty="0" smtClean="0">
                <a:solidFill>
                  <a:schemeClr val="bg1"/>
                </a:solidFill>
                <a:effectLst>
                  <a:outerShdw blurRad="38100" dist="38100" dir="2700000" algn="tl">
                    <a:srgbClr val="000000">
                      <a:alpha val="43137"/>
                    </a:srgbClr>
                  </a:outerShdw>
                </a:effectLst>
              </a:endParaRPr>
            </a:p>
            <a:p>
              <a:r>
                <a:rPr lang="zh-CN" altLang="en-US" b="1" dirty="0" smtClean="0">
                  <a:solidFill>
                    <a:schemeClr val="bg1"/>
                  </a:solidFill>
                  <a:effectLst>
                    <a:outerShdw blurRad="38100" dist="38100" dir="2700000" algn="tl">
                      <a:srgbClr val="000000">
                        <a:alpha val="43137"/>
                      </a:srgbClr>
                    </a:outerShdw>
                  </a:effectLst>
                </a:rPr>
                <a:t>如</a:t>
              </a:r>
              <a:r>
                <a:rPr lang="en-US" altLang="zh-CN" b="1" dirty="0" err="1" smtClean="0">
                  <a:solidFill>
                    <a:schemeClr val="bg1"/>
                  </a:solidFill>
                  <a:effectLst>
                    <a:outerShdw blurRad="38100" dist="38100" dir="2700000" algn="tl">
                      <a:srgbClr val="000000">
                        <a:alpha val="43137"/>
                      </a:srgbClr>
                    </a:outerShdw>
                  </a:effectLst>
                </a:rPr>
                <a:t>Europaische</a:t>
              </a:r>
              <a:r>
                <a:rPr lang="en-US" altLang="zh-CN" b="1" dirty="0" smtClean="0">
                  <a:solidFill>
                    <a:schemeClr val="bg1"/>
                  </a:solidFill>
                  <a:effectLst>
                    <a:outerShdw blurRad="38100" dist="38100" dir="2700000" algn="tl">
                      <a:srgbClr val="000000">
                        <a:alpha val="43137"/>
                      </a:srgbClr>
                    </a:outerShdw>
                  </a:effectLst>
                </a:rPr>
                <a:t> </a:t>
              </a:r>
              <a:r>
                <a:rPr lang="en-US" altLang="zh-CN" b="1" dirty="0" err="1" smtClean="0">
                  <a:solidFill>
                    <a:schemeClr val="bg1"/>
                  </a:solidFill>
                  <a:effectLst>
                    <a:outerShdw blurRad="38100" dist="38100" dir="2700000" algn="tl">
                      <a:srgbClr val="000000">
                        <a:alpha val="43137"/>
                      </a:srgbClr>
                    </a:outerShdw>
                  </a:effectLst>
                </a:rPr>
                <a:t>Wirtschsft</a:t>
              </a:r>
              <a:r>
                <a:rPr lang="zh-CN" altLang="en-US" b="1" dirty="0" smtClean="0">
                  <a:solidFill>
                    <a:schemeClr val="bg1"/>
                  </a:solidFill>
                  <a:effectLst>
                    <a:outerShdw blurRad="38100" dist="38100" dir="2700000" algn="tl">
                      <a:srgbClr val="000000">
                        <a:alpha val="43137"/>
                      </a:srgbClr>
                    </a:outerShdw>
                  </a:effectLst>
                </a:rPr>
                <a:t>（</a:t>
              </a:r>
              <a:r>
                <a:rPr lang="en-US" altLang="zh-CN" b="1" dirty="0" smtClean="0">
                  <a:solidFill>
                    <a:schemeClr val="bg1"/>
                  </a:solidFill>
                  <a:effectLst>
                    <a:outerShdw blurRad="38100" dist="38100" dir="2700000" algn="tl">
                      <a:srgbClr val="000000">
                        <a:alpha val="43137"/>
                      </a:srgbClr>
                    </a:outerShdw>
                  </a:effectLst>
                </a:rPr>
                <a:t>1994</a:t>
              </a:r>
              <a:r>
                <a:rPr lang="zh-CN" altLang="en-US" b="1" dirty="0" smtClean="0">
                  <a:solidFill>
                    <a:schemeClr val="bg1"/>
                  </a:solidFill>
                  <a:effectLst>
                    <a:outerShdw blurRad="38100" dist="38100" dir="2700000" algn="tl">
                      <a:srgbClr val="000000">
                        <a:alpha val="43137"/>
                      </a:srgbClr>
                    </a:outerShdw>
                  </a:effectLst>
                </a:rPr>
                <a:t>）</a:t>
              </a:r>
              <a:r>
                <a:rPr lang="zh-CN" altLang="en-US" b="1" dirty="0">
                  <a:solidFill>
                    <a:schemeClr val="bg1"/>
                  </a:solidFill>
                  <a:effectLst>
                    <a:outerShdw blurRad="38100" dist="38100" dir="2700000" algn="tl">
                      <a:srgbClr val="000000">
                        <a:alpha val="43137"/>
                      </a:srgbClr>
                    </a:outerShdw>
                  </a:effectLst>
                </a:rPr>
                <a:t>的定义；世界经济论坛（</a:t>
              </a:r>
              <a:r>
                <a:rPr lang="en-US" altLang="zh-CN" b="1" dirty="0">
                  <a:solidFill>
                    <a:schemeClr val="bg1"/>
                  </a:solidFill>
                  <a:effectLst>
                    <a:outerShdw blurRad="38100" dist="38100" dir="2700000" algn="tl">
                      <a:srgbClr val="000000">
                        <a:alpha val="43137"/>
                      </a:srgbClr>
                    </a:outerShdw>
                  </a:effectLst>
                </a:rPr>
                <a:t>World Economic Forum</a:t>
              </a:r>
              <a:r>
                <a:rPr lang="zh-CN" altLang="en-US" b="1" dirty="0">
                  <a:solidFill>
                    <a:schemeClr val="bg1"/>
                  </a:solidFill>
                  <a:effectLst>
                    <a:outerShdw blurRad="38100" dist="38100" dir="2700000" algn="tl">
                      <a:srgbClr val="000000">
                        <a:alpha val="43137"/>
                      </a:srgbClr>
                    </a:outerShdw>
                  </a:effectLst>
                </a:rPr>
                <a:t>，</a:t>
              </a:r>
              <a:r>
                <a:rPr lang="en-US" altLang="zh-CN" b="1" dirty="0">
                  <a:solidFill>
                    <a:schemeClr val="bg1"/>
                  </a:solidFill>
                  <a:effectLst>
                    <a:outerShdw blurRad="38100" dist="38100" dir="2700000" algn="tl">
                      <a:srgbClr val="000000">
                        <a:alpha val="43137"/>
                      </a:srgbClr>
                    </a:outerShdw>
                  </a:effectLst>
                </a:rPr>
                <a:t>WEF</a:t>
              </a:r>
              <a:r>
                <a:rPr lang="zh-CN" altLang="en-US" b="1" dirty="0" smtClean="0">
                  <a:solidFill>
                    <a:schemeClr val="bg1"/>
                  </a:solidFill>
                  <a:effectLst>
                    <a:outerShdw blurRad="38100" dist="38100" dir="2700000" algn="tl">
                      <a:srgbClr val="000000">
                        <a:alpha val="43137"/>
                      </a:srgbClr>
                    </a:outerShdw>
                  </a:effectLst>
                </a:rPr>
                <a:t>）（</a:t>
              </a:r>
              <a:r>
                <a:rPr lang="en-US" altLang="zh-CN" b="1" dirty="0" smtClean="0">
                  <a:solidFill>
                    <a:schemeClr val="bg1"/>
                  </a:solidFill>
                  <a:effectLst>
                    <a:outerShdw blurRad="38100" dist="38100" dir="2700000" algn="tl">
                      <a:srgbClr val="000000">
                        <a:alpha val="43137"/>
                      </a:srgbClr>
                    </a:outerShdw>
                  </a:effectLst>
                </a:rPr>
                <a:t>1997</a:t>
              </a:r>
              <a:r>
                <a:rPr lang="zh-CN" altLang="en-US" b="1" dirty="0" smtClean="0">
                  <a:solidFill>
                    <a:schemeClr val="bg1"/>
                  </a:solidFill>
                  <a:effectLst>
                    <a:outerShdw blurRad="38100" dist="38100" dir="2700000" algn="tl">
                      <a:srgbClr val="000000">
                        <a:alpha val="43137"/>
                      </a:srgbClr>
                    </a:outerShdw>
                  </a:effectLst>
                </a:rPr>
                <a:t>）</a:t>
              </a:r>
              <a:endParaRPr lang="en-US" altLang="zh-CN" b="1" dirty="0" smtClean="0">
                <a:solidFill>
                  <a:schemeClr val="bg1"/>
                </a:solidFill>
                <a:effectLst>
                  <a:outerShdw blurRad="38100" dist="38100" dir="2700000" algn="tl">
                    <a:srgbClr val="000000">
                      <a:alpha val="43137"/>
                    </a:srgbClr>
                  </a:outerShdw>
                </a:effectLst>
              </a:endParaRPr>
            </a:p>
            <a:p>
              <a:endParaRPr lang="zh-CN" altLang="en-US" sz="2000" b="1" dirty="0">
                <a:solidFill>
                  <a:schemeClr val="bg1"/>
                </a:solidFill>
                <a:effectLst>
                  <a:outerShdw blurRad="38100" dist="38100" dir="2700000" algn="tl">
                    <a:srgbClr val="000000">
                      <a:alpha val="43137"/>
                    </a:srgbClr>
                  </a:outerShdw>
                </a:effectLst>
              </a:endParaRPr>
            </a:p>
          </p:txBody>
        </p:sp>
      </p:grpSp>
      <p:sp>
        <p:nvSpPr>
          <p:cNvPr id="5" name="灯片编号占位符 4">
            <a:extLst>
              <a:ext uri="{FF2B5EF4-FFF2-40B4-BE49-F238E27FC236}">
                <a16:creationId xmlns="" xmlns:a16="http://schemas.microsoft.com/office/drawing/2014/main" id="{94534D81-A504-4585-AFCC-AF983AB99312}"/>
              </a:ext>
            </a:extLst>
          </p:cNvPr>
          <p:cNvSpPr>
            <a:spLocks noGrp="1"/>
          </p:cNvSpPr>
          <p:nvPr>
            <p:ph type="sldNum" sz="quarter" idx="4"/>
          </p:nvPr>
        </p:nvSpPr>
        <p:spPr/>
        <p:txBody>
          <a:bodyPr/>
          <a:lstStyle/>
          <a:p>
            <a:fld id="{089E6A1B-787B-48C2-89E0-46ED219FD4E0}" type="slidenum">
              <a:rPr lang="zh-CN" altLang="en-US" smtClean="0"/>
              <a:pPr/>
              <a:t>46</a:t>
            </a:fld>
            <a:endParaRPr lang="zh-CN" altLang="en-US" dirty="0"/>
          </a:p>
        </p:txBody>
      </p:sp>
      <p:sp>
        <p:nvSpPr>
          <p:cNvPr id="12" name="对角圆角矩形 10">
            <a:extLst>
              <a:ext uri="{FF2B5EF4-FFF2-40B4-BE49-F238E27FC236}">
                <a16:creationId xmlns="" xmlns:a16="http://schemas.microsoft.com/office/drawing/2014/main" id="{5F41FB14-D22C-EF42-BCC1-53D4198E135A}"/>
              </a:ext>
            </a:extLst>
          </p:cNvPr>
          <p:cNvSpPr/>
          <p:nvPr/>
        </p:nvSpPr>
        <p:spPr>
          <a:xfrm>
            <a:off x="468577" y="1182910"/>
            <a:ext cx="6613408" cy="720000"/>
          </a:xfrm>
          <a:prstGeom prst="round2DiagRect">
            <a:avLst/>
          </a:prstGeom>
          <a:solidFill>
            <a:srgbClr val="FFC000"/>
          </a:solidFill>
          <a:ln>
            <a:solidFill>
              <a:schemeClr val="accent3">
                <a:lumMod val="60000"/>
                <a:lumOff val="4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）几种常见的国际竞争力概念 </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 xmlns:a16="http://schemas.microsoft.com/office/drawing/2014/main" id="{3DBDB386-BC64-134A-8F6F-7097E4A868EF}"/>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grpSp>
        <p:nvGrpSpPr>
          <p:cNvPr id="20" name="组合 19">
            <a:extLst>
              <a:ext uri="{FF2B5EF4-FFF2-40B4-BE49-F238E27FC236}">
                <a16:creationId xmlns="" xmlns:a16="http://schemas.microsoft.com/office/drawing/2014/main" id="{519A0DC5-5165-49FD-9CE1-6EB619AE198E}"/>
              </a:ext>
            </a:extLst>
          </p:cNvPr>
          <p:cNvGrpSpPr/>
          <p:nvPr/>
        </p:nvGrpSpPr>
        <p:grpSpPr>
          <a:xfrm>
            <a:off x="5909411" y="2243565"/>
            <a:ext cx="4999972" cy="1946038"/>
            <a:chOff x="1019175" y="3722616"/>
            <a:chExt cx="4999972" cy="1293151"/>
          </a:xfrm>
          <a:solidFill>
            <a:srgbClr val="00B0F0"/>
          </a:solidFill>
        </p:grpSpPr>
        <p:sp>
          <p:nvSpPr>
            <p:cNvPr id="21" name="矩形: 圆角 26">
              <a:extLst>
                <a:ext uri="{FF2B5EF4-FFF2-40B4-BE49-F238E27FC236}">
                  <a16:creationId xmlns="" xmlns:a16="http://schemas.microsoft.com/office/drawing/2014/main" id="{8C0F2BFF-93D0-4FB5-8A76-51EFC91D2E77}"/>
                </a:ext>
              </a:extLst>
            </p:cNvPr>
            <p:cNvSpPr/>
            <p:nvPr/>
          </p:nvSpPr>
          <p:spPr>
            <a:xfrm>
              <a:off x="1019175" y="3722616"/>
              <a:ext cx="4999972" cy="1268684"/>
            </a:xfrm>
            <a:prstGeom prst="roundRect">
              <a:avLst>
                <a:gd name="adj" fmla="val 69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 xmlns:a16="http://schemas.microsoft.com/office/drawing/2014/main" id="{C41B2B21-B687-48F1-8F93-35A6BA96D5C7}"/>
                </a:ext>
              </a:extLst>
            </p:cNvPr>
            <p:cNvSpPr/>
            <p:nvPr/>
          </p:nvSpPr>
          <p:spPr>
            <a:xfrm>
              <a:off x="1019175" y="3727298"/>
              <a:ext cx="4999972" cy="1288469"/>
            </a:xfrm>
            <a:prstGeom prst="rect">
              <a:avLst/>
            </a:prstGeom>
            <a:grpFill/>
          </p:spPr>
          <p:txBody>
            <a:bodyPr wrap="square">
              <a:spAutoFit/>
            </a:bodyPr>
            <a:lstStyle/>
            <a:p>
              <a:r>
                <a:rPr lang="zh-CN" altLang="en-US" sz="2000" b="1" dirty="0">
                  <a:solidFill>
                    <a:schemeClr val="bg1"/>
                  </a:solidFill>
                  <a:effectLst>
                    <a:outerShdw blurRad="38100" dist="38100" dir="2700000" algn="tl">
                      <a:srgbClr val="000000">
                        <a:alpha val="43137"/>
                      </a:srgbClr>
                    </a:outerShdw>
                  </a:effectLst>
                </a:rPr>
                <a:t>第三类，基于增加国民财富的能力与满足人民生活需要的能力所作的定义</a:t>
              </a:r>
              <a:r>
                <a:rPr lang="zh-CN" altLang="en-US" sz="2000" b="1" dirty="0" smtClean="0">
                  <a:solidFill>
                    <a:schemeClr val="bg1"/>
                  </a:solidFill>
                  <a:effectLst>
                    <a:outerShdw blurRad="38100" dist="38100" dir="2700000" algn="tl">
                      <a:srgbClr val="000000">
                        <a:alpha val="43137"/>
                      </a:srgbClr>
                    </a:outerShdw>
                  </a:effectLst>
                </a:rPr>
                <a:t>。</a:t>
              </a:r>
              <a:endParaRPr lang="en-US" altLang="zh-CN" sz="2000" b="1" dirty="0" smtClean="0">
                <a:solidFill>
                  <a:schemeClr val="bg1"/>
                </a:solidFill>
                <a:effectLst>
                  <a:outerShdw blurRad="38100" dist="38100" dir="2700000" algn="tl">
                    <a:srgbClr val="000000">
                      <a:alpha val="43137"/>
                    </a:srgbClr>
                  </a:outerShdw>
                </a:effectLst>
              </a:endParaRPr>
            </a:p>
            <a:p>
              <a:r>
                <a:rPr lang="zh-CN" altLang="en-US" sz="2000" b="1" dirty="0">
                  <a:solidFill>
                    <a:schemeClr val="bg1"/>
                  </a:solidFill>
                  <a:effectLst>
                    <a:outerShdw blurRad="38100" dist="38100" dir="2700000" algn="tl">
                      <a:srgbClr val="000000">
                        <a:alpha val="43137"/>
                      </a:srgbClr>
                    </a:outerShdw>
                  </a:effectLst>
                </a:rPr>
                <a:t>如：瑞士洛桑国际管理发展学院、经济合作与发展组织、美国国际竞争力</a:t>
              </a:r>
              <a:r>
                <a:rPr lang="zh-CN" altLang="en-US" sz="2000" b="1" dirty="0" smtClean="0">
                  <a:solidFill>
                    <a:schemeClr val="bg1"/>
                  </a:solidFill>
                  <a:effectLst>
                    <a:outerShdw blurRad="38100" dist="38100" dir="2700000" algn="tl">
                      <a:srgbClr val="000000">
                        <a:alpha val="43137"/>
                      </a:srgbClr>
                    </a:outerShdw>
                  </a:effectLst>
                </a:rPr>
                <a:t>委员会</a:t>
              </a:r>
              <a:r>
                <a:rPr lang="zh-CN" altLang="en-US" sz="2000" b="1" dirty="0">
                  <a:solidFill>
                    <a:schemeClr val="bg1"/>
                  </a:solidFill>
                  <a:effectLst>
                    <a:outerShdw blurRad="38100" dist="38100" dir="2700000" algn="tl">
                      <a:srgbClr val="000000">
                        <a:alpha val="43137"/>
                      </a:srgbClr>
                    </a:outerShdw>
                  </a:effectLst>
                </a:rPr>
                <a:t>（</a:t>
              </a:r>
              <a:r>
                <a:rPr lang="en-US" altLang="zh-CN" sz="2000" b="1" dirty="0" smtClean="0">
                  <a:solidFill>
                    <a:schemeClr val="bg1"/>
                  </a:solidFill>
                  <a:effectLst>
                    <a:outerShdw blurRad="38100" dist="38100" dir="2700000" algn="tl">
                      <a:srgbClr val="000000">
                        <a:alpha val="43137"/>
                      </a:srgbClr>
                    </a:outerShdw>
                  </a:effectLst>
                </a:rPr>
                <a:t>1995</a:t>
              </a:r>
              <a:r>
                <a:rPr lang="zh-CN" altLang="en-US" sz="2000" b="1" dirty="0">
                  <a:solidFill>
                    <a:schemeClr val="bg1"/>
                  </a:solidFill>
                  <a:effectLst>
                    <a:outerShdw blurRad="38100" dist="38100" dir="2700000" algn="tl">
                      <a:srgbClr val="000000">
                        <a:alpha val="43137"/>
                      </a:srgbClr>
                    </a:outerShdw>
                  </a:effectLst>
                </a:rPr>
                <a:t>）、哈佛商学院迈克尔</a:t>
              </a:r>
              <a:r>
                <a:rPr lang="en-US" altLang="zh-CN" sz="2000" b="1" dirty="0">
                  <a:solidFill>
                    <a:schemeClr val="bg1"/>
                  </a:solidFill>
                  <a:effectLst>
                    <a:outerShdw blurRad="38100" dist="38100" dir="2700000" algn="tl">
                      <a:srgbClr val="000000">
                        <a:alpha val="43137"/>
                      </a:srgbClr>
                    </a:outerShdw>
                  </a:effectLst>
                </a:rPr>
                <a:t>•</a:t>
              </a:r>
              <a:r>
                <a:rPr lang="zh-CN" altLang="en-US" sz="2000" b="1" dirty="0">
                  <a:solidFill>
                    <a:schemeClr val="bg1"/>
                  </a:solidFill>
                  <a:effectLst>
                    <a:outerShdw blurRad="38100" dist="38100" dir="2700000" algn="tl">
                      <a:srgbClr val="000000">
                        <a:alpha val="43137"/>
                      </a:srgbClr>
                    </a:outerShdw>
                  </a:effectLst>
                </a:rPr>
                <a:t>波特（</a:t>
              </a:r>
              <a:r>
                <a:rPr lang="en-US" altLang="zh-CN" sz="2000" b="1" dirty="0">
                  <a:solidFill>
                    <a:schemeClr val="bg1"/>
                  </a:solidFill>
                  <a:effectLst>
                    <a:outerShdw blurRad="38100" dist="38100" dir="2700000" algn="tl">
                      <a:srgbClr val="000000">
                        <a:alpha val="43137"/>
                      </a:srgbClr>
                    </a:outerShdw>
                  </a:effectLst>
                </a:rPr>
                <a:t>Michael Porter</a:t>
              </a:r>
              <a:r>
                <a:rPr lang="zh-CN" altLang="en-US" sz="2000" b="1" dirty="0">
                  <a:solidFill>
                    <a:schemeClr val="bg1"/>
                  </a:solidFill>
                  <a:effectLst>
                    <a:outerShdw blurRad="38100" dist="38100" dir="2700000" algn="tl">
                      <a:srgbClr val="000000">
                        <a:alpha val="43137"/>
                      </a:srgbClr>
                    </a:outerShdw>
                  </a:effectLst>
                </a:rPr>
                <a:t>）</a:t>
              </a:r>
              <a:endParaRPr lang="zh-CN" altLang="en-US" sz="2000" b="1" dirty="0">
                <a:solidFill>
                  <a:schemeClr val="bg1"/>
                </a:solidFill>
                <a:effectLst>
                  <a:outerShdw blurRad="38100" dist="38100" dir="2700000" algn="tl">
                    <a:srgbClr val="000000">
                      <a:alpha val="43137"/>
                    </a:srgbClr>
                  </a:outerShdw>
                </a:effectLst>
              </a:endParaRPr>
            </a:p>
          </p:txBody>
        </p:sp>
      </p:grpSp>
      <p:grpSp>
        <p:nvGrpSpPr>
          <p:cNvPr id="23" name="组合 22">
            <a:extLst>
              <a:ext uri="{FF2B5EF4-FFF2-40B4-BE49-F238E27FC236}">
                <a16:creationId xmlns="" xmlns:a16="http://schemas.microsoft.com/office/drawing/2014/main" id="{A96FFCEA-AE0F-437F-803E-F936B174DC40}"/>
              </a:ext>
            </a:extLst>
          </p:cNvPr>
          <p:cNvGrpSpPr/>
          <p:nvPr/>
        </p:nvGrpSpPr>
        <p:grpSpPr>
          <a:xfrm>
            <a:off x="5909411" y="4509650"/>
            <a:ext cx="4999972" cy="1705296"/>
            <a:chOff x="1019175" y="1912520"/>
            <a:chExt cx="4999972" cy="1268684"/>
          </a:xfrm>
          <a:solidFill>
            <a:schemeClr val="accent2"/>
          </a:solidFill>
        </p:grpSpPr>
        <p:sp>
          <p:nvSpPr>
            <p:cNvPr id="24" name="矩形: 圆角 5">
              <a:extLst>
                <a:ext uri="{FF2B5EF4-FFF2-40B4-BE49-F238E27FC236}">
                  <a16:creationId xmlns="" xmlns:a16="http://schemas.microsoft.com/office/drawing/2014/main" id="{C04B352A-FA98-451C-A1BE-30F9FD68BBA6}"/>
                </a:ext>
              </a:extLst>
            </p:cNvPr>
            <p:cNvSpPr/>
            <p:nvPr/>
          </p:nvSpPr>
          <p:spPr>
            <a:xfrm>
              <a:off x="1019175" y="1912520"/>
              <a:ext cx="4999972" cy="1268684"/>
            </a:xfrm>
            <a:prstGeom prst="roundRect">
              <a:avLst>
                <a:gd name="adj" fmla="val 69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 xmlns:a16="http://schemas.microsoft.com/office/drawing/2014/main" id="{6C14B42F-EB36-4D75-8F64-8AC5BCB8D1A8}"/>
                </a:ext>
              </a:extLst>
            </p:cNvPr>
            <p:cNvSpPr/>
            <p:nvPr/>
          </p:nvSpPr>
          <p:spPr>
            <a:xfrm>
              <a:off x="1019175" y="1946697"/>
              <a:ext cx="4999972" cy="526644"/>
            </a:xfrm>
            <a:prstGeom prst="rect">
              <a:avLst/>
            </a:prstGeom>
            <a:grpFill/>
          </p:spPr>
          <p:txBody>
            <a:bodyPr wrap="square">
              <a:spAutoFit/>
            </a:bodyPr>
            <a:lstStyle/>
            <a:p>
              <a:r>
                <a:rPr lang="zh-CN" altLang="en-US" sz="2000" b="1" dirty="0">
                  <a:solidFill>
                    <a:schemeClr val="bg1"/>
                  </a:solidFill>
                  <a:effectLst>
                    <a:outerShdw blurRad="38100" dist="38100" dir="2700000" algn="tl">
                      <a:srgbClr val="000000">
                        <a:alpha val="43137"/>
                      </a:srgbClr>
                    </a:outerShdw>
                  </a:effectLst>
                </a:rPr>
                <a:t>第四类，基于政府经济政策的实现能力所作的</a:t>
              </a:r>
              <a:r>
                <a:rPr lang="zh-CN" altLang="en-US" sz="2000" b="1" dirty="0" smtClean="0">
                  <a:solidFill>
                    <a:schemeClr val="bg1"/>
                  </a:solidFill>
                  <a:effectLst>
                    <a:outerShdw blurRad="38100" dist="38100" dir="2700000" algn="tl">
                      <a:srgbClr val="000000">
                        <a:alpha val="43137"/>
                      </a:srgbClr>
                    </a:outerShdw>
                  </a:effectLst>
                </a:rPr>
                <a:t>定义</a:t>
              </a:r>
              <a:r>
                <a:rPr lang="zh-CN" altLang="en-US" sz="2000" b="1" dirty="0">
                  <a:solidFill>
                    <a:schemeClr val="bg1"/>
                  </a:solidFill>
                  <a:effectLst>
                    <a:outerShdw blurRad="38100" dist="38100" dir="2700000" algn="tl">
                      <a:srgbClr val="000000">
                        <a:alpha val="43137"/>
                      </a:srgbClr>
                    </a:outerShdw>
                  </a:effectLst>
                </a:rPr>
                <a:t>，</a:t>
              </a:r>
              <a:r>
                <a:rPr lang="zh-CN" altLang="en-US" sz="2000" b="1" dirty="0" smtClean="0">
                  <a:solidFill>
                    <a:schemeClr val="bg1"/>
                  </a:solidFill>
                  <a:effectLst>
                    <a:outerShdw blurRad="38100" dist="38100" dir="2700000" algn="tl">
                      <a:srgbClr val="000000">
                        <a:alpha val="43137"/>
                      </a:srgbClr>
                    </a:outerShdw>
                  </a:effectLst>
                </a:rPr>
                <a:t>强调</a:t>
              </a:r>
              <a:r>
                <a:rPr lang="zh-CN" altLang="en-US" sz="2000" b="1" dirty="0">
                  <a:solidFill>
                    <a:schemeClr val="bg1"/>
                  </a:solidFill>
                  <a:effectLst>
                    <a:outerShdw blurRad="38100" dist="38100" dir="2700000" algn="tl">
                      <a:srgbClr val="000000">
                        <a:alpha val="43137"/>
                      </a:srgbClr>
                    </a:outerShdw>
                  </a:effectLst>
                </a:rPr>
                <a:t>政府管理的作用</a:t>
              </a:r>
              <a:r>
                <a:rPr lang="zh-CN" altLang="en-US" sz="2000" b="1" dirty="0" smtClean="0">
                  <a:solidFill>
                    <a:schemeClr val="bg1"/>
                  </a:solidFill>
                  <a:effectLst>
                    <a:outerShdw blurRad="38100" dist="38100" dir="2700000" algn="tl">
                      <a:srgbClr val="000000">
                        <a:alpha val="43137"/>
                      </a:srgbClr>
                    </a:outerShdw>
                  </a:effectLst>
                </a:rPr>
                <a:t>。</a:t>
              </a:r>
              <a:endParaRPr lang="zh-CN" altLang="en-US" sz="2000" b="1"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9901120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D7A0A50-A1E9-47F1-B630-0444970FB2E5}"/>
              </a:ext>
            </a:extLst>
          </p:cNvPr>
          <p:cNvSpPr/>
          <p:nvPr/>
        </p:nvSpPr>
        <p:spPr>
          <a:xfrm>
            <a:off x="803970" y="323364"/>
            <a:ext cx="4031873" cy="553998"/>
          </a:xfrm>
          <a:prstGeom prst="rect">
            <a:avLst/>
          </a:prstGeom>
        </p:spPr>
        <p:txBody>
          <a:bodyPr wrap="none">
            <a:spAutoFit/>
          </a:bodyPr>
          <a:lstStyle/>
          <a:p>
            <a:r>
              <a:rPr lang="zh-CN" altLang="en-US" sz="3000" b="1" dirty="0">
                <a:solidFill>
                  <a:schemeClr val="bg1"/>
                </a:solidFill>
              </a:rPr>
              <a:t>一、国际竞争力的含义</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2">
            <a:extLst>
              <a:ext uri="{FF2B5EF4-FFF2-40B4-BE49-F238E27FC236}">
                <a16:creationId xmlns="" xmlns:a16="http://schemas.microsoft.com/office/drawing/2014/main" id="{EA1B6566-A00E-45D1-A1E7-AFE8B3008CBB}"/>
              </a:ext>
            </a:extLst>
          </p:cNvPr>
          <p:cNvGrpSpPr/>
          <p:nvPr/>
        </p:nvGrpSpPr>
        <p:grpSpPr>
          <a:xfrm>
            <a:off x="1598340" y="1368340"/>
            <a:ext cx="8355981" cy="4412953"/>
            <a:chOff x="2514992" y="3764790"/>
            <a:chExt cx="9458355" cy="4918184"/>
          </a:xfrm>
        </p:grpSpPr>
        <p:grpSp>
          <p:nvGrpSpPr>
            <p:cNvPr id="10" name="组合 10">
              <a:extLst>
                <a:ext uri="{FF2B5EF4-FFF2-40B4-BE49-F238E27FC236}">
                  <a16:creationId xmlns="" xmlns:a16="http://schemas.microsoft.com/office/drawing/2014/main" id="{C3D329EA-CB0D-4A76-8710-44F9FC53379E}"/>
                </a:ext>
              </a:extLst>
            </p:cNvPr>
            <p:cNvGrpSpPr/>
            <p:nvPr/>
          </p:nvGrpSpPr>
          <p:grpSpPr>
            <a:xfrm>
              <a:off x="2514992" y="3764790"/>
              <a:ext cx="9458355" cy="4918184"/>
              <a:chOff x="2514992" y="3764790"/>
              <a:chExt cx="9458355" cy="4918184"/>
            </a:xfrm>
            <a:scene3d>
              <a:camera prst="orthographicFront">
                <a:rot lat="0" lon="0" rev="0"/>
              </a:camera>
              <a:lightRig rig="contrasting" dir="t">
                <a:rot lat="0" lon="0" rev="1500000"/>
              </a:lightRig>
            </a:scene3d>
          </p:grpSpPr>
          <p:sp>
            <p:nvSpPr>
              <p:cNvPr id="12" name="对角圆角矩形 4">
                <a:extLst>
                  <a:ext uri="{FF2B5EF4-FFF2-40B4-BE49-F238E27FC236}">
                    <a16:creationId xmlns="" xmlns:a16="http://schemas.microsoft.com/office/drawing/2014/main" id="{612C432E-A710-4296-95B8-2E523F7095CF}"/>
                  </a:ext>
                </a:extLst>
              </p:cNvPr>
              <p:cNvSpPr/>
              <p:nvPr/>
            </p:nvSpPr>
            <p:spPr>
              <a:xfrm>
                <a:off x="2514992" y="3764790"/>
                <a:ext cx="9458355" cy="4918184"/>
              </a:xfrm>
              <a:prstGeom prst="round2DiagRect">
                <a:avLst>
                  <a:gd name="adj1" fmla="val 0"/>
                  <a:gd name="adj2" fmla="val 16670"/>
                </a:avLst>
              </a:prstGeom>
              <a:ln w="76200">
                <a:noFill/>
              </a:ln>
              <a:effectLst>
                <a:outerShdw blurRad="149987" dist="250190" dir="8460000" algn="ctr">
                  <a:srgbClr val="000000">
                    <a:alpha val="28000"/>
                  </a:srgbClr>
                </a:outerShdw>
              </a:effectLst>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直接连接符 15">
                <a:extLst>
                  <a:ext uri="{FF2B5EF4-FFF2-40B4-BE49-F238E27FC236}">
                    <a16:creationId xmlns="" xmlns:a16="http://schemas.microsoft.com/office/drawing/2014/main" id="{2670262B-ACCA-460E-BC4F-59C44AC2CBA1}"/>
                  </a:ext>
                </a:extLst>
              </p:cNvPr>
              <p:cNvSpPr/>
              <p:nvPr/>
            </p:nvSpPr>
            <p:spPr>
              <a:xfrm>
                <a:off x="6739118" y="4286415"/>
                <a:ext cx="1219" cy="3874933"/>
              </a:xfrm>
              <a:prstGeom prst="line">
                <a:avLst/>
              </a:prstGeom>
              <a:ln w="76200">
                <a:noFill/>
              </a:ln>
              <a:effectLst>
                <a:outerShdw blurRad="149987" dist="250190" dir="8460000" algn="ctr">
                  <a:srgbClr val="000000">
                    <a:alpha val="28000"/>
                  </a:srgbClr>
                </a:outerShdw>
              </a:effectLst>
              <a:sp3d prstMaterial="metal">
                <a:bevelT w="88900" h="88900"/>
              </a:sp3d>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cxnSp>
          <p:nvCxnSpPr>
            <p:cNvPr id="11" name="直接连接符 10">
              <a:extLst>
                <a:ext uri="{FF2B5EF4-FFF2-40B4-BE49-F238E27FC236}">
                  <a16:creationId xmlns="" xmlns:a16="http://schemas.microsoft.com/office/drawing/2014/main" id="{6B2828A9-809C-4909-A097-D4EF81125D14}"/>
                </a:ext>
              </a:extLst>
            </p:cNvPr>
            <p:cNvCxnSpPr/>
            <p:nvPr/>
          </p:nvCxnSpPr>
          <p:spPr>
            <a:xfrm>
              <a:off x="7400552" y="4286415"/>
              <a:ext cx="0" cy="3983316"/>
            </a:xfrm>
            <a:prstGeom prst="line">
              <a:avLst/>
            </a:prstGeom>
            <a:ln w="76200">
              <a:solidFill>
                <a:srgbClr val="EBD58C"/>
              </a:solidFill>
            </a:ln>
          </p:spPr>
          <p:style>
            <a:lnRef idx="1">
              <a:schemeClr val="accent1"/>
            </a:lnRef>
            <a:fillRef idx="0">
              <a:schemeClr val="accent1"/>
            </a:fillRef>
            <a:effectRef idx="0">
              <a:schemeClr val="accent1"/>
            </a:effectRef>
            <a:fontRef idx="minor">
              <a:schemeClr val="tx1"/>
            </a:fontRef>
          </p:style>
        </p:cxnSp>
      </p:grpSp>
      <p:sp>
        <p:nvSpPr>
          <p:cNvPr id="17" name="任意多边形 6">
            <a:extLst>
              <a:ext uri="{FF2B5EF4-FFF2-40B4-BE49-F238E27FC236}">
                <a16:creationId xmlns="" xmlns:a16="http://schemas.microsoft.com/office/drawing/2014/main" id="{959F1AE3-B61D-49AA-9B22-07ED61FD2549}"/>
              </a:ext>
            </a:extLst>
          </p:cNvPr>
          <p:cNvSpPr/>
          <p:nvPr/>
        </p:nvSpPr>
        <p:spPr>
          <a:xfrm>
            <a:off x="1880840" y="1895707"/>
            <a:ext cx="3836019" cy="3699733"/>
          </a:xfrm>
          <a:custGeom>
            <a:avLst/>
            <a:gdLst>
              <a:gd name="connsiteX0" fmla="*/ 0 w 3963088"/>
              <a:gd name="connsiteY0" fmla="*/ 0 h 4173005"/>
              <a:gd name="connsiteX1" fmla="*/ 3963088 w 3963088"/>
              <a:gd name="connsiteY1" fmla="*/ 0 h 4173005"/>
              <a:gd name="connsiteX2" fmla="*/ 3963088 w 3963088"/>
              <a:gd name="connsiteY2" fmla="*/ 4173005 h 4173005"/>
              <a:gd name="connsiteX3" fmla="*/ 0 w 3963088"/>
              <a:gd name="connsiteY3" fmla="*/ 4173005 h 4173005"/>
              <a:gd name="connsiteX4" fmla="*/ 0 w 3963088"/>
              <a:gd name="connsiteY4" fmla="*/ 0 h 4173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088" h="4173005">
                <a:moveTo>
                  <a:pt x="0" y="0"/>
                </a:moveTo>
                <a:lnTo>
                  <a:pt x="3963088" y="0"/>
                </a:lnTo>
                <a:lnTo>
                  <a:pt x="3963088" y="4173005"/>
                </a:lnTo>
                <a:lnTo>
                  <a:pt x="0" y="417300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342900" lvl="0" indent="-342900" algn="just" defTabSz="1066800">
              <a:lnSpc>
                <a:spcPct val="150000"/>
              </a:lnSpc>
              <a:spcBef>
                <a:spcPct val="0"/>
              </a:spcBef>
              <a:spcAft>
                <a:spcPts val="0"/>
              </a:spcAft>
              <a:buFont typeface="Wingdings" pitchFamily="2" charset="2"/>
              <a:buChar char="ü"/>
            </a:pPr>
            <a:r>
              <a:rPr lang="zh-CN" altLang="en-US" sz="2000" b="1" dirty="0" smtClean="0">
                <a:solidFill>
                  <a:schemeClr val="bg1"/>
                </a:solidFill>
                <a:latin typeface="微软雅黑" panose="020B0503020204020204" pitchFamily="34" charset="-122"/>
                <a:ea typeface="微软雅黑" panose="020B0503020204020204" pitchFamily="34" charset="-122"/>
              </a:rPr>
              <a:t>从</a:t>
            </a:r>
            <a:r>
              <a:rPr lang="zh-CN" altLang="en-US" sz="2000" b="1" dirty="0">
                <a:solidFill>
                  <a:schemeClr val="bg1"/>
                </a:solidFill>
                <a:latin typeface="微软雅黑" panose="020B0503020204020204" pitchFamily="34" charset="-122"/>
                <a:ea typeface="微软雅黑" panose="020B0503020204020204" pitchFamily="34" charset="-122"/>
              </a:rPr>
              <a:t>国家竞争力和企业竞争力</a:t>
            </a:r>
            <a:r>
              <a:rPr lang="zh-CN" altLang="en-US" sz="2000" b="1" dirty="0" smtClean="0">
                <a:solidFill>
                  <a:schemeClr val="bg1"/>
                </a:solidFill>
                <a:latin typeface="微软雅黑" panose="020B0503020204020204" pitchFamily="34" charset="-122"/>
                <a:ea typeface="微软雅黑" panose="020B0503020204020204" pitchFamily="34" charset="-122"/>
              </a:rPr>
              <a:t>两</a:t>
            </a:r>
            <a:r>
              <a:rPr lang="zh-CN" altLang="en-US" sz="2000" b="1" dirty="0">
                <a:solidFill>
                  <a:schemeClr val="bg1"/>
                </a:solidFill>
                <a:latin typeface="微软雅黑" panose="020B0503020204020204" pitchFamily="34" charset="-122"/>
                <a:ea typeface="微软雅黑" panose="020B0503020204020204" pitchFamily="34" charset="-122"/>
              </a:rPr>
              <a:t>个层次把握国际竞争力的</a:t>
            </a:r>
            <a:r>
              <a:rPr lang="zh-CN" altLang="en-US" sz="2000" b="1" dirty="0" smtClean="0">
                <a:solidFill>
                  <a:schemeClr val="bg1"/>
                </a:solidFill>
                <a:latin typeface="微软雅黑" panose="020B0503020204020204" pitchFamily="34" charset="-122"/>
                <a:ea typeface="微软雅黑" panose="020B0503020204020204" pitchFamily="34" charset="-122"/>
              </a:rPr>
              <a:t>含义；</a:t>
            </a:r>
            <a:endParaRPr lang="en-US" altLang="zh-CN" sz="2000" b="1" kern="1200" dirty="0">
              <a:solidFill>
                <a:schemeClr val="bg1"/>
              </a:solidFill>
              <a:latin typeface="微软雅黑" panose="020B0503020204020204" pitchFamily="34" charset="-122"/>
              <a:ea typeface="微软雅黑" panose="020B0503020204020204" pitchFamily="34" charset="-122"/>
            </a:endParaRPr>
          </a:p>
          <a:p>
            <a:pPr marL="342900" lvl="0" indent="-342900" algn="just" defTabSz="1066800">
              <a:lnSpc>
                <a:spcPct val="150000"/>
              </a:lnSpc>
              <a:spcBef>
                <a:spcPct val="0"/>
              </a:spcBef>
              <a:spcAft>
                <a:spcPts val="0"/>
              </a:spcAft>
              <a:buFont typeface="Wingdings" pitchFamily="2" charset="2"/>
              <a:buChar char="ü"/>
            </a:pPr>
            <a:r>
              <a:rPr lang="zh-CN" altLang="en-US" sz="2000" b="1" dirty="0">
                <a:solidFill>
                  <a:schemeClr val="bg1"/>
                </a:solidFill>
                <a:latin typeface="微软雅黑" panose="020B0503020204020204" pitchFamily="34" charset="-122"/>
                <a:ea typeface="微软雅黑" panose="020B0503020204020204" pitchFamily="34" charset="-122"/>
              </a:rPr>
              <a:t>国际竞争力是生产能力、销售能力和服务能力的综合；</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lvl="0" indent="-342900" algn="just" defTabSz="1066800">
              <a:lnSpc>
                <a:spcPct val="150000"/>
              </a:lnSpc>
              <a:spcBef>
                <a:spcPct val="0"/>
              </a:spcBef>
              <a:spcAft>
                <a:spcPts val="0"/>
              </a:spcAft>
              <a:buFont typeface="Wingdings" pitchFamily="2" charset="2"/>
              <a:buChar char="ü"/>
            </a:pPr>
            <a:r>
              <a:rPr lang="zh-CN" altLang="en-US" sz="2000" b="1" dirty="0">
                <a:solidFill>
                  <a:schemeClr val="bg1"/>
                </a:solidFill>
                <a:latin typeface="微软雅黑" panose="020B0503020204020204" pitchFamily="34" charset="-122"/>
                <a:ea typeface="微软雅黑" panose="020B0503020204020204" pitchFamily="34" charset="-122"/>
              </a:rPr>
              <a:t>国际竞争力是一国经济的风险防御能力、安全保卫能力和市场能力的有机</a:t>
            </a:r>
            <a:r>
              <a:rPr lang="zh-CN" altLang="en-US" sz="2000" b="1" dirty="0" smtClean="0">
                <a:solidFill>
                  <a:schemeClr val="bg1"/>
                </a:solidFill>
                <a:latin typeface="微软雅黑" panose="020B0503020204020204" pitchFamily="34" charset="-122"/>
                <a:ea typeface="微软雅黑" panose="020B0503020204020204" pitchFamily="34" charset="-122"/>
              </a:rPr>
              <a:t>组合；</a:t>
            </a:r>
            <a:endParaRPr lang="zh-CN" altLang="en-US" sz="2000" b="1" kern="1200" dirty="0">
              <a:solidFill>
                <a:schemeClr val="bg1"/>
              </a:solidFill>
              <a:latin typeface="微软雅黑" panose="020B0503020204020204" pitchFamily="34" charset="-122"/>
              <a:ea typeface="微软雅黑" panose="020B0503020204020204" pitchFamily="34" charset="-122"/>
            </a:endParaRPr>
          </a:p>
        </p:txBody>
      </p:sp>
      <p:sp>
        <p:nvSpPr>
          <p:cNvPr id="18" name="任意多边形 7">
            <a:extLst>
              <a:ext uri="{FF2B5EF4-FFF2-40B4-BE49-F238E27FC236}">
                <a16:creationId xmlns="" xmlns:a16="http://schemas.microsoft.com/office/drawing/2014/main" id="{DF960E2C-E997-494C-9545-C3B25582AD71}"/>
              </a:ext>
            </a:extLst>
          </p:cNvPr>
          <p:cNvSpPr/>
          <p:nvPr/>
        </p:nvSpPr>
        <p:spPr>
          <a:xfrm>
            <a:off x="6081132" y="1895708"/>
            <a:ext cx="3627863" cy="3699734"/>
          </a:xfrm>
          <a:custGeom>
            <a:avLst/>
            <a:gdLst>
              <a:gd name="connsiteX0" fmla="*/ 0 w 3963088"/>
              <a:gd name="connsiteY0" fmla="*/ 0 h 4173005"/>
              <a:gd name="connsiteX1" fmla="*/ 3963088 w 3963088"/>
              <a:gd name="connsiteY1" fmla="*/ 0 h 4173005"/>
              <a:gd name="connsiteX2" fmla="*/ 3963088 w 3963088"/>
              <a:gd name="connsiteY2" fmla="*/ 4173005 h 4173005"/>
              <a:gd name="connsiteX3" fmla="*/ 0 w 3963088"/>
              <a:gd name="connsiteY3" fmla="*/ 4173005 h 4173005"/>
              <a:gd name="connsiteX4" fmla="*/ 0 w 3963088"/>
              <a:gd name="connsiteY4" fmla="*/ 0 h 4173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088" h="4173005">
                <a:moveTo>
                  <a:pt x="0" y="0"/>
                </a:moveTo>
                <a:lnTo>
                  <a:pt x="3963088" y="0"/>
                </a:lnTo>
                <a:lnTo>
                  <a:pt x="3963088" y="4173005"/>
                </a:lnTo>
                <a:lnTo>
                  <a:pt x="0" y="417300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342900" lvl="0" indent="-342900" algn="just" defTabSz="1066800">
              <a:lnSpc>
                <a:spcPct val="125000"/>
              </a:lnSpc>
              <a:spcBef>
                <a:spcPct val="0"/>
              </a:spcBef>
              <a:spcAft>
                <a:spcPts val="0"/>
              </a:spcAft>
              <a:buFont typeface="Wingdings" pitchFamily="2" charset="2"/>
              <a:buChar char="ü"/>
            </a:pPr>
            <a:r>
              <a:rPr lang="zh-CN" altLang="en-US" sz="2000" b="1" dirty="0">
                <a:solidFill>
                  <a:schemeClr val="bg1"/>
                </a:solidFill>
                <a:latin typeface="微软雅黑" panose="020B0503020204020204" pitchFamily="34" charset="-122"/>
                <a:ea typeface="微软雅黑" panose="020B0503020204020204" pitchFamily="34" charset="-122"/>
              </a:rPr>
              <a:t>国际竞争力的构成要素是一个庞大的</a:t>
            </a:r>
            <a:r>
              <a:rPr lang="zh-CN" altLang="en-US" sz="2000" b="1" dirty="0" smtClean="0">
                <a:solidFill>
                  <a:schemeClr val="bg1"/>
                </a:solidFill>
                <a:latin typeface="微软雅黑" panose="020B0503020204020204" pitchFamily="34" charset="-122"/>
                <a:ea typeface="微软雅黑" panose="020B0503020204020204" pitchFamily="34" charset="-122"/>
              </a:rPr>
              <a:t>集合</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342900" lvl="0" indent="-342900" algn="just" defTabSz="1066800">
              <a:lnSpc>
                <a:spcPct val="125000"/>
              </a:lnSpc>
              <a:spcBef>
                <a:spcPct val="0"/>
              </a:spcBef>
              <a:spcAft>
                <a:spcPts val="0"/>
              </a:spcAft>
              <a:buFont typeface="Wingdings" pitchFamily="2" charset="2"/>
              <a:buChar char="ü"/>
            </a:pPr>
            <a:r>
              <a:rPr lang="zh-CN" altLang="en-US" sz="2000" b="1" dirty="0">
                <a:solidFill>
                  <a:schemeClr val="bg1"/>
                </a:solidFill>
                <a:latin typeface="微软雅黑" panose="020B0503020204020204" pitchFamily="34" charset="-122"/>
                <a:ea typeface="微软雅黑" panose="020B0503020204020204" pitchFamily="34" charset="-122"/>
              </a:rPr>
              <a:t>国际竞争力不仅包含一国现实的竞争力，也包含其潜在的</a:t>
            </a:r>
            <a:r>
              <a:rPr lang="zh-CN" altLang="en-US" sz="2000" b="1" dirty="0" smtClean="0">
                <a:solidFill>
                  <a:schemeClr val="bg1"/>
                </a:solidFill>
                <a:latin typeface="微软雅黑" panose="020B0503020204020204" pitchFamily="34" charset="-122"/>
                <a:ea typeface="微软雅黑" panose="020B0503020204020204" pitchFamily="34" charset="-122"/>
              </a:rPr>
              <a:t>竞争力</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342900" lvl="0" indent="-342900" algn="just" defTabSz="1066800">
              <a:lnSpc>
                <a:spcPct val="125000"/>
              </a:lnSpc>
              <a:spcBef>
                <a:spcPct val="0"/>
              </a:spcBef>
              <a:spcAft>
                <a:spcPts val="0"/>
              </a:spcAft>
              <a:buFont typeface="Wingdings" pitchFamily="2" charset="2"/>
              <a:buChar char="ü"/>
            </a:pPr>
            <a:r>
              <a:rPr lang="zh-CN" altLang="en-US" sz="2000" b="1" dirty="0">
                <a:solidFill>
                  <a:schemeClr val="bg1"/>
                </a:solidFill>
                <a:latin typeface="微软雅黑" panose="020B0503020204020204" pitchFamily="34" charset="-122"/>
                <a:ea typeface="微软雅黑" panose="020B0503020204020204" pitchFamily="34" charset="-122"/>
              </a:rPr>
              <a:t>国际竞争力可以进行精确化的度量</a:t>
            </a:r>
            <a:endParaRPr lang="zh-CN" altLang="en-US" sz="2000" b="1" kern="1200" dirty="0">
              <a:solidFill>
                <a:schemeClr val="bg1"/>
              </a:solidFill>
              <a:latin typeface="微软雅黑" panose="020B0503020204020204" pitchFamily="34" charset="-122"/>
              <a:ea typeface="微软雅黑" panose="020B0503020204020204" pitchFamily="34" charset="-122"/>
            </a:endParaRPr>
          </a:p>
        </p:txBody>
      </p:sp>
      <p:sp>
        <p:nvSpPr>
          <p:cNvPr id="19" name="任意多边形 8">
            <a:extLst>
              <a:ext uri="{FF2B5EF4-FFF2-40B4-BE49-F238E27FC236}">
                <a16:creationId xmlns="" xmlns:a16="http://schemas.microsoft.com/office/drawing/2014/main" id="{CDBC9D72-4AF0-4AB8-81D6-2A382AE0E8A7}"/>
              </a:ext>
            </a:extLst>
          </p:cNvPr>
          <p:cNvSpPr/>
          <p:nvPr/>
        </p:nvSpPr>
        <p:spPr>
          <a:xfrm rot="16200000">
            <a:off x="-1343877" y="3189168"/>
            <a:ext cx="4295693" cy="1218412"/>
          </a:xfrm>
          <a:custGeom>
            <a:avLst/>
            <a:gdLst>
              <a:gd name="connsiteX0" fmla="*/ 0 w 5365292"/>
              <a:gd name="connsiteY0" fmla="*/ 382362 h 1524264"/>
              <a:gd name="connsiteX1" fmla="*/ 4440673 w 5365292"/>
              <a:gd name="connsiteY1" fmla="*/ 382362 h 1524264"/>
              <a:gd name="connsiteX2" fmla="*/ 4440673 w 5365292"/>
              <a:gd name="connsiteY2" fmla="*/ 0 h 1524264"/>
              <a:gd name="connsiteX3" fmla="*/ 5365292 w 5365292"/>
              <a:gd name="connsiteY3" fmla="*/ 762132 h 1524264"/>
              <a:gd name="connsiteX4" fmla="*/ 4440673 w 5365292"/>
              <a:gd name="connsiteY4" fmla="*/ 1524264 h 1524264"/>
              <a:gd name="connsiteX5" fmla="*/ 4440673 w 5365292"/>
              <a:gd name="connsiteY5" fmla="*/ 1141902 h 1524264"/>
              <a:gd name="connsiteX6" fmla="*/ 0 w 5365292"/>
              <a:gd name="connsiteY6" fmla="*/ 1141902 h 1524264"/>
              <a:gd name="connsiteX7" fmla="*/ 0 w 5365292"/>
              <a:gd name="connsiteY7" fmla="*/ 382362 h 152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292" h="1524264">
                <a:moveTo>
                  <a:pt x="0" y="382362"/>
                </a:moveTo>
                <a:lnTo>
                  <a:pt x="4440673" y="382362"/>
                </a:lnTo>
                <a:lnTo>
                  <a:pt x="4440673" y="0"/>
                </a:lnTo>
                <a:lnTo>
                  <a:pt x="5365292" y="762132"/>
                </a:lnTo>
                <a:lnTo>
                  <a:pt x="4440673" y="1524264"/>
                </a:lnTo>
                <a:lnTo>
                  <a:pt x="4440673" y="1141902"/>
                </a:lnTo>
                <a:lnTo>
                  <a:pt x="0" y="1141902"/>
                </a:lnTo>
                <a:lnTo>
                  <a:pt x="0" y="382362"/>
                </a:lnTo>
                <a:close/>
              </a:path>
            </a:pathLst>
          </a:custGeom>
          <a:solidFill>
            <a:srgbClr val="A37AB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vert" wrap="square" lIns="140969" tIns="523331" rIns="601707" bIns="523332" numCol="1" spcCol="1270" anchor="ctr" anchorCtr="0">
            <a:noAutofit/>
          </a:bodyPr>
          <a:lstStyle/>
          <a:p>
            <a:pPr lvl="0" algn="ctr" defTabSz="1644650">
              <a:lnSpc>
                <a:spcPct val="90000"/>
              </a:lnSpc>
              <a:spcBef>
                <a:spcPct val="0"/>
              </a:spcBef>
              <a:spcAft>
                <a:spcPct val="35000"/>
              </a:spcAft>
            </a:pPr>
            <a:endParaRPr lang="zh-CN" altLang="en-US" sz="2800" b="1" kern="1200" dirty="0">
              <a:solidFill>
                <a:schemeClr val="tx1"/>
              </a:solidFill>
              <a:latin typeface="微软雅黑" panose="020B0503020204020204" pitchFamily="34" charset="-122"/>
              <a:ea typeface="微软雅黑" panose="020B0503020204020204" pitchFamily="34" charset="-122"/>
            </a:endParaRPr>
          </a:p>
        </p:txBody>
      </p:sp>
      <p:sp>
        <p:nvSpPr>
          <p:cNvPr id="20" name="任意多边形 9">
            <a:extLst>
              <a:ext uri="{FF2B5EF4-FFF2-40B4-BE49-F238E27FC236}">
                <a16:creationId xmlns="" xmlns:a16="http://schemas.microsoft.com/office/drawing/2014/main" id="{A28AF85E-5ACC-4E3D-A9F5-BEF1F73D33C1}"/>
              </a:ext>
            </a:extLst>
          </p:cNvPr>
          <p:cNvSpPr/>
          <p:nvPr/>
        </p:nvSpPr>
        <p:spPr>
          <a:xfrm rot="5400000">
            <a:off x="8782663" y="3230926"/>
            <a:ext cx="4288716" cy="1218412"/>
          </a:xfrm>
          <a:custGeom>
            <a:avLst/>
            <a:gdLst>
              <a:gd name="connsiteX0" fmla="*/ 0 w 5365292"/>
              <a:gd name="connsiteY0" fmla="*/ 382362 h 1524264"/>
              <a:gd name="connsiteX1" fmla="*/ 4440673 w 5365292"/>
              <a:gd name="connsiteY1" fmla="*/ 382362 h 1524264"/>
              <a:gd name="connsiteX2" fmla="*/ 4440673 w 5365292"/>
              <a:gd name="connsiteY2" fmla="*/ 0 h 1524264"/>
              <a:gd name="connsiteX3" fmla="*/ 5365292 w 5365292"/>
              <a:gd name="connsiteY3" fmla="*/ 762132 h 1524264"/>
              <a:gd name="connsiteX4" fmla="*/ 4440673 w 5365292"/>
              <a:gd name="connsiteY4" fmla="*/ 1524264 h 1524264"/>
              <a:gd name="connsiteX5" fmla="*/ 4440673 w 5365292"/>
              <a:gd name="connsiteY5" fmla="*/ 1141902 h 1524264"/>
              <a:gd name="connsiteX6" fmla="*/ 0 w 5365292"/>
              <a:gd name="connsiteY6" fmla="*/ 1141902 h 1524264"/>
              <a:gd name="connsiteX7" fmla="*/ 0 w 5365292"/>
              <a:gd name="connsiteY7" fmla="*/ 382362 h 152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292" h="1524264">
                <a:moveTo>
                  <a:pt x="0" y="382362"/>
                </a:moveTo>
                <a:lnTo>
                  <a:pt x="4440673" y="382362"/>
                </a:lnTo>
                <a:lnTo>
                  <a:pt x="4440673" y="0"/>
                </a:lnTo>
                <a:lnTo>
                  <a:pt x="5365292" y="762132"/>
                </a:lnTo>
                <a:lnTo>
                  <a:pt x="4440673" y="1524264"/>
                </a:lnTo>
                <a:lnTo>
                  <a:pt x="4440673" y="1141902"/>
                </a:lnTo>
                <a:lnTo>
                  <a:pt x="0" y="1141902"/>
                </a:lnTo>
                <a:lnTo>
                  <a:pt x="0" y="382362"/>
                </a:lnTo>
                <a:close/>
              </a:path>
            </a:pathLst>
          </a:custGeom>
          <a:solidFill>
            <a:srgbClr val="A6C435"/>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vert270" wrap="square" lIns="140970" tIns="523331" rIns="601706" bIns="523332" numCol="1" spcCol="1270" anchor="ctr" anchorCtr="0">
            <a:noAutofit/>
          </a:bodyPr>
          <a:lstStyle/>
          <a:p>
            <a:pPr lvl="0" algn="ctr" defTabSz="1644650">
              <a:lnSpc>
                <a:spcPct val="90000"/>
              </a:lnSpc>
              <a:spcBef>
                <a:spcPct val="0"/>
              </a:spcBef>
              <a:spcAft>
                <a:spcPct val="35000"/>
              </a:spcAft>
            </a:pPr>
            <a:endParaRPr lang="zh-CN" altLang="en-US" sz="2800" b="1" kern="1200" dirty="0">
              <a:solidFill>
                <a:schemeClr val="tx1"/>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 xmlns:a16="http://schemas.microsoft.com/office/drawing/2014/main" id="{2B29AA41-314A-4D83-A356-2A25D2372A5A}"/>
              </a:ext>
            </a:extLst>
          </p:cNvPr>
          <p:cNvSpPr>
            <a:spLocks noGrp="1"/>
          </p:cNvSpPr>
          <p:nvPr>
            <p:ph type="sldNum" sz="quarter" idx="4"/>
          </p:nvPr>
        </p:nvSpPr>
        <p:spPr/>
        <p:txBody>
          <a:bodyPr/>
          <a:lstStyle/>
          <a:p>
            <a:fld id="{089E6A1B-787B-48C2-89E0-46ED219FD4E0}" type="slidenum">
              <a:rPr lang="zh-CN" altLang="en-US" smtClean="0"/>
              <a:pPr/>
              <a:t>47</a:t>
            </a:fld>
            <a:endParaRPr lang="zh-CN" altLang="en-US" dirty="0"/>
          </a:p>
        </p:txBody>
      </p:sp>
      <p:sp>
        <p:nvSpPr>
          <p:cNvPr id="14" name="矩形 13">
            <a:extLst>
              <a:ext uri="{FF2B5EF4-FFF2-40B4-BE49-F238E27FC236}">
                <a16:creationId xmlns="" xmlns:a16="http://schemas.microsoft.com/office/drawing/2014/main" id="{A6D87475-DFA2-4C44-A9DC-D738D85F2FFD}"/>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Tree>
    <p:extLst>
      <p:ext uri="{BB962C8B-B14F-4D97-AF65-F5344CB8AC3E}">
        <p14:creationId xmlns:p14="http://schemas.microsoft.com/office/powerpoint/2010/main" val="37206082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48</a:t>
            </a:fld>
            <a:endParaRPr lang="zh-CN" altLang="en-US" dirty="0"/>
          </a:p>
        </p:txBody>
      </p:sp>
      <p:sp>
        <p:nvSpPr>
          <p:cNvPr id="3" name="矩形 2">
            <a:extLst>
              <a:ext uri="{FF2B5EF4-FFF2-40B4-BE49-F238E27FC236}">
                <a16:creationId xmlns="" xmlns:a16="http://schemas.microsoft.com/office/drawing/2014/main" id="{F05AADF1-1299-4213-9122-4BCBAFB1D73A}"/>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二、国际竞争力评价</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9">
            <a:extLst>
              <a:ext uri="{FF2B5EF4-FFF2-40B4-BE49-F238E27FC236}">
                <a16:creationId xmlns="" xmlns:a16="http://schemas.microsoft.com/office/drawing/2014/main" id="{158B8547-4C51-4C63-92C0-3B7B9F511496}"/>
              </a:ext>
            </a:extLst>
          </p:cNvPr>
          <p:cNvSpPr/>
          <p:nvPr/>
        </p:nvSpPr>
        <p:spPr>
          <a:xfrm>
            <a:off x="724213" y="2528639"/>
            <a:ext cx="4936273"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对角圆角矩形 10">
            <a:extLst>
              <a:ext uri="{FF2B5EF4-FFF2-40B4-BE49-F238E27FC236}">
                <a16:creationId xmlns="" xmlns:a16="http://schemas.microsoft.com/office/drawing/2014/main" id="{E350148A-32C5-49ED-A3E3-1657C716CC2E}"/>
              </a:ext>
            </a:extLst>
          </p:cNvPr>
          <p:cNvSpPr/>
          <p:nvPr/>
        </p:nvSpPr>
        <p:spPr>
          <a:xfrm>
            <a:off x="738961" y="1179947"/>
            <a:ext cx="7416298" cy="720000"/>
          </a:xfrm>
          <a:prstGeom prst="round2Diag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一）瑞士国际管理发展学院的评价方法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5493" y="1068168"/>
            <a:ext cx="1962497" cy="1720302"/>
          </a:xfrm>
          <a:prstGeom prst="rect">
            <a:avLst/>
          </a:prstGeom>
        </p:spPr>
      </p:pic>
      <p:pic>
        <p:nvPicPr>
          <p:cNvPr id="20481"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5430" y="3480370"/>
            <a:ext cx="12400854" cy="4676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6791171" y="2960025"/>
            <a:ext cx="4483920" cy="369332"/>
          </a:xfrm>
          <a:prstGeom prst="rect">
            <a:avLst/>
          </a:prstGeom>
        </p:spPr>
        <p:txBody>
          <a:bodyPr wrap="none">
            <a:spAutoFit/>
          </a:bodyPr>
          <a:lstStyle/>
          <a:p>
            <a:r>
              <a:rPr lang="zh-CN" altLang="en-US" dirty="0"/>
              <a:t>表</a:t>
            </a:r>
            <a:r>
              <a:rPr lang="en-US" altLang="zh-CN" dirty="0" smtClean="0"/>
              <a:t>7.13  </a:t>
            </a:r>
            <a:r>
              <a:rPr lang="en-US" altLang="zh-CN" dirty="0"/>
              <a:t>IMD</a:t>
            </a:r>
            <a:r>
              <a:rPr lang="zh-CN" altLang="en-US" dirty="0"/>
              <a:t>国际竞争力评价指标体系构成</a:t>
            </a:r>
          </a:p>
        </p:txBody>
      </p:sp>
      <p:sp>
        <p:nvSpPr>
          <p:cNvPr id="13" name="矩形 12"/>
          <p:cNvSpPr/>
          <p:nvPr/>
        </p:nvSpPr>
        <p:spPr>
          <a:xfrm>
            <a:off x="803970" y="3144691"/>
            <a:ext cx="4856516" cy="1754326"/>
          </a:xfrm>
          <a:prstGeom prst="rect">
            <a:avLst/>
          </a:prstGeom>
        </p:spPr>
        <p:txBody>
          <a:bodyPr wrap="square">
            <a:spAutoFit/>
          </a:bodyPr>
          <a:lstStyle/>
          <a:p>
            <a:r>
              <a:rPr lang="en-US" altLang="zh-CN" b="1" dirty="0"/>
              <a:t>《</a:t>
            </a:r>
            <a:r>
              <a:rPr lang="zh-CN" altLang="en-US" b="1" dirty="0"/>
              <a:t>世界竞争力年鉴</a:t>
            </a:r>
            <a:r>
              <a:rPr lang="en-US" altLang="zh-CN" b="1" dirty="0"/>
              <a:t>》</a:t>
            </a:r>
            <a:r>
              <a:rPr lang="zh-CN" altLang="en-US" dirty="0"/>
              <a:t>通过建立一个</a:t>
            </a:r>
            <a:r>
              <a:rPr lang="en-US" altLang="zh-CN" dirty="0"/>
              <a:t>4</a:t>
            </a:r>
            <a:r>
              <a:rPr lang="zh-CN" altLang="en-US" b="1" dirty="0"/>
              <a:t>层、</a:t>
            </a:r>
            <a:r>
              <a:rPr lang="en-US" altLang="zh-CN" b="1" dirty="0"/>
              <a:t>329</a:t>
            </a:r>
            <a:r>
              <a:rPr lang="zh-CN" altLang="en-US" b="1" dirty="0"/>
              <a:t>个指标的评价体系</a:t>
            </a:r>
            <a:r>
              <a:rPr lang="zh-CN" altLang="en-US" dirty="0"/>
              <a:t>，来比较不同国家或地区在全球的竞争力</a:t>
            </a:r>
            <a:r>
              <a:rPr lang="zh-CN" altLang="en-US" dirty="0" smtClean="0"/>
              <a:t>。</a:t>
            </a:r>
            <a:endParaRPr lang="en-US" altLang="zh-CN" dirty="0" smtClean="0"/>
          </a:p>
          <a:p>
            <a:r>
              <a:rPr lang="zh-CN" altLang="en-US" dirty="0"/>
              <a:t>瑞士国际管理发展学院对于前两级要素采用了</a:t>
            </a:r>
            <a:r>
              <a:rPr lang="zh-CN" altLang="en-US" b="1" u="sng" dirty="0"/>
              <a:t>等分权重</a:t>
            </a:r>
            <a:r>
              <a:rPr lang="zh-CN" altLang="en-US" dirty="0"/>
              <a:t>的方法，即不管有多少子指标，每个子要素权重固定为</a:t>
            </a:r>
            <a:r>
              <a:rPr lang="en-US" altLang="zh-CN" dirty="0"/>
              <a:t>5%</a:t>
            </a:r>
            <a:r>
              <a:rPr lang="zh-CN" altLang="en-US" dirty="0"/>
              <a:t>（</a:t>
            </a:r>
            <a:r>
              <a:rPr lang="en-US" altLang="zh-CN" dirty="0"/>
              <a:t>20×5%=100%</a:t>
            </a:r>
            <a:r>
              <a:rPr lang="zh-CN" altLang="en-US" dirty="0"/>
              <a:t>）。</a:t>
            </a:r>
          </a:p>
        </p:txBody>
      </p:sp>
      <p:sp>
        <p:nvSpPr>
          <p:cNvPr id="14" name="矩形 13"/>
          <p:cNvSpPr/>
          <p:nvPr/>
        </p:nvSpPr>
        <p:spPr>
          <a:xfrm>
            <a:off x="930191" y="2661771"/>
            <a:ext cx="2539478" cy="369332"/>
          </a:xfrm>
          <a:prstGeom prst="rect">
            <a:avLst/>
          </a:prstGeom>
        </p:spPr>
        <p:txBody>
          <a:bodyPr wrap="none">
            <a:spAutoFit/>
          </a:bodyPr>
          <a:lstStyle/>
          <a:p>
            <a:r>
              <a:rPr lang="en-US" altLang="zh-CN" b="1" dirty="0" smtClean="0"/>
              <a:t>1. </a:t>
            </a:r>
            <a:r>
              <a:rPr lang="zh-CN" altLang="zh-CN" b="1" dirty="0" smtClean="0"/>
              <a:t>指标</a:t>
            </a:r>
            <a:r>
              <a:rPr lang="zh-CN" altLang="zh-CN" b="1" dirty="0"/>
              <a:t>体系及权重确定</a:t>
            </a:r>
            <a:endParaRPr lang="zh-CN" altLang="en-US" b="1" dirty="0"/>
          </a:p>
        </p:txBody>
      </p:sp>
    </p:spTree>
    <p:extLst>
      <p:ext uri="{BB962C8B-B14F-4D97-AF65-F5344CB8AC3E}">
        <p14:creationId xmlns:p14="http://schemas.microsoft.com/office/powerpoint/2010/main" val="35575383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49</a:t>
            </a:fld>
            <a:endParaRPr lang="zh-CN" altLang="en-US" dirty="0"/>
          </a:p>
        </p:txBody>
      </p:sp>
      <p:sp>
        <p:nvSpPr>
          <p:cNvPr id="3" name="矩形 2">
            <a:extLst>
              <a:ext uri="{FF2B5EF4-FFF2-40B4-BE49-F238E27FC236}">
                <a16:creationId xmlns="" xmlns:a16="http://schemas.microsoft.com/office/drawing/2014/main" id="{F05AADF1-1299-4213-9122-4BCBAFB1D73A}"/>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二、国际竞争力评价</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9">
            <a:extLst>
              <a:ext uri="{FF2B5EF4-FFF2-40B4-BE49-F238E27FC236}">
                <a16:creationId xmlns="" xmlns:a16="http://schemas.microsoft.com/office/drawing/2014/main" id="{158B8547-4C51-4C63-92C0-3B7B9F511496}"/>
              </a:ext>
            </a:extLst>
          </p:cNvPr>
          <p:cNvSpPr/>
          <p:nvPr/>
        </p:nvSpPr>
        <p:spPr>
          <a:xfrm>
            <a:off x="724213" y="2528639"/>
            <a:ext cx="4936273" cy="3791414"/>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对角圆角矩形 10">
            <a:extLst>
              <a:ext uri="{FF2B5EF4-FFF2-40B4-BE49-F238E27FC236}">
                <a16:creationId xmlns="" xmlns:a16="http://schemas.microsoft.com/office/drawing/2014/main" id="{E350148A-32C5-49ED-A3E3-1657C716CC2E}"/>
              </a:ext>
            </a:extLst>
          </p:cNvPr>
          <p:cNvSpPr/>
          <p:nvPr/>
        </p:nvSpPr>
        <p:spPr>
          <a:xfrm>
            <a:off x="738961" y="1179947"/>
            <a:ext cx="7416298" cy="720000"/>
          </a:xfrm>
          <a:prstGeom prst="round2Diag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一）瑞士国际管理发展学院的评价方法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0488" y="975044"/>
            <a:ext cx="1791512" cy="1570419"/>
          </a:xfrm>
          <a:prstGeom prst="rect">
            <a:avLst/>
          </a:prstGeom>
        </p:spPr>
      </p:pic>
      <p:sp>
        <p:nvSpPr>
          <p:cNvPr id="13" name="矩形 12"/>
          <p:cNvSpPr/>
          <p:nvPr/>
        </p:nvSpPr>
        <p:spPr>
          <a:xfrm>
            <a:off x="803970" y="3144691"/>
            <a:ext cx="4856516" cy="646331"/>
          </a:xfrm>
          <a:prstGeom prst="rect">
            <a:avLst/>
          </a:prstGeom>
        </p:spPr>
        <p:txBody>
          <a:bodyPr wrap="square">
            <a:spAutoFit/>
          </a:bodyPr>
          <a:lstStyle/>
          <a:p>
            <a:pPr marL="285750" indent="-285750">
              <a:buFont typeface="Arial" pitchFamily="34" charset="0"/>
              <a:buChar char="•"/>
            </a:pPr>
            <a:r>
              <a:rPr lang="zh-CN" altLang="zh-CN" dirty="0"/>
              <a:t>首先，对每个指标，其标准差的计算公式为：</a:t>
            </a:r>
          </a:p>
          <a:p>
            <a:endParaRPr lang="zh-CN" altLang="en-US" dirty="0"/>
          </a:p>
        </p:txBody>
      </p:sp>
      <p:sp>
        <p:nvSpPr>
          <p:cNvPr id="14" name="矩形 13"/>
          <p:cNvSpPr/>
          <p:nvPr/>
        </p:nvSpPr>
        <p:spPr>
          <a:xfrm>
            <a:off x="930191" y="2661771"/>
            <a:ext cx="2770310" cy="369332"/>
          </a:xfrm>
          <a:prstGeom prst="rect">
            <a:avLst/>
          </a:prstGeom>
        </p:spPr>
        <p:txBody>
          <a:bodyPr wrap="none">
            <a:spAutoFit/>
          </a:bodyPr>
          <a:lstStyle/>
          <a:p>
            <a:r>
              <a:rPr lang="en-US" altLang="zh-CN" b="1" dirty="0" smtClean="0"/>
              <a:t>2. </a:t>
            </a:r>
            <a:r>
              <a:rPr lang="zh-CN" altLang="en-US" b="1" dirty="0" smtClean="0"/>
              <a:t>竞争力</a:t>
            </a:r>
            <a:r>
              <a:rPr lang="zh-CN" altLang="en-US" b="1" dirty="0"/>
              <a:t>排名的计算方法</a:t>
            </a:r>
          </a:p>
        </p:txBody>
      </p:sp>
      <p:pic>
        <p:nvPicPr>
          <p:cNvPr id="21506" name="图片 1011" descr="7-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0722" y="2372522"/>
            <a:ext cx="4259766" cy="3947531"/>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488799247"/>
              </p:ext>
            </p:extLst>
          </p:nvPr>
        </p:nvGraphicFramePr>
        <p:xfrm>
          <a:off x="1603365" y="3620037"/>
          <a:ext cx="1473344" cy="662031"/>
        </p:xfrm>
        <a:graphic>
          <a:graphicData uri="http://schemas.openxmlformats.org/presentationml/2006/ole">
            <mc:AlternateContent xmlns:mc="http://schemas.openxmlformats.org/markup-compatibility/2006">
              <mc:Choice xmlns:v="urn:schemas-microsoft-com:vml" Requires="v">
                <p:oleObj spid="_x0000_s21513" name="Equation" r:id="rId5" imgW="1079032" imgH="482391" progId="Equation.DSMT4">
                  <p:embed/>
                </p:oleObj>
              </mc:Choice>
              <mc:Fallback>
                <p:oleObj name="Equation" r:id="rId5" imgW="1079032" imgH="482391"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365" y="3620037"/>
                        <a:ext cx="1473344" cy="662031"/>
                      </a:xfrm>
                      <a:prstGeom prst="rect">
                        <a:avLst/>
                      </a:prstGeom>
                      <a:noFill/>
                    </p:spPr>
                  </p:pic>
                </p:oleObj>
              </mc:Fallback>
            </mc:AlternateContent>
          </a:graphicData>
        </a:graphic>
      </p:graphicFrame>
      <p:sp>
        <p:nvSpPr>
          <p:cNvPr id="15" name="矩形 14"/>
          <p:cNvSpPr/>
          <p:nvPr/>
        </p:nvSpPr>
        <p:spPr>
          <a:xfrm>
            <a:off x="764091" y="4285833"/>
            <a:ext cx="4856516" cy="923330"/>
          </a:xfrm>
          <a:prstGeom prst="rect">
            <a:avLst/>
          </a:prstGeom>
        </p:spPr>
        <p:txBody>
          <a:bodyPr wrap="square">
            <a:spAutoFit/>
          </a:bodyPr>
          <a:lstStyle/>
          <a:p>
            <a:pPr marL="285750" indent="-285750">
              <a:buFont typeface="Arial" pitchFamily="34" charset="0"/>
              <a:buChar char="•"/>
            </a:pPr>
            <a:r>
              <a:rPr lang="zh-CN" altLang="en-US" dirty="0"/>
              <a:t>其次，对</a:t>
            </a:r>
            <a:r>
              <a:rPr lang="en-US" altLang="zh-CN" dirty="0"/>
              <a:t>245</a:t>
            </a:r>
            <a:r>
              <a:rPr lang="zh-CN" altLang="en-US" dirty="0"/>
              <a:t>个排名指标，计算每个国家的标准化值（</a:t>
            </a:r>
            <a:r>
              <a:rPr lang="en-US" altLang="zh-CN" dirty="0"/>
              <a:t>standardized values, STD</a:t>
            </a:r>
            <a:r>
              <a:rPr lang="zh-CN" altLang="en-US" dirty="0" smtClean="0"/>
              <a:t>）</a:t>
            </a:r>
            <a:r>
              <a:rPr lang="zh-CN" altLang="zh-CN" dirty="0" smtClean="0"/>
              <a:t>：</a:t>
            </a:r>
            <a:endParaRPr lang="zh-CN" altLang="zh-CN" dirty="0"/>
          </a:p>
          <a:p>
            <a:endParaRPr lang="zh-CN" altLang="en-US" dirty="0"/>
          </a:p>
        </p:txBody>
      </p:sp>
      <p:sp>
        <p:nvSpPr>
          <p:cNvPr id="9"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1240037435"/>
              </p:ext>
            </p:extLst>
          </p:nvPr>
        </p:nvGraphicFramePr>
        <p:xfrm>
          <a:off x="1623911" y="5209164"/>
          <a:ext cx="1149026" cy="570758"/>
        </p:xfrm>
        <a:graphic>
          <a:graphicData uri="http://schemas.openxmlformats.org/presentationml/2006/ole">
            <mc:AlternateContent xmlns:mc="http://schemas.openxmlformats.org/markup-compatibility/2006">
              <mc:Choice xmlns:v="urn:schemas-microsoft-com:vml" Requires="v">
                <p:oleObj spid="_x0000_s21514" name="Equation" r:id="rId7" imgW="723586" imgH="355446" progId="Equation.DSMT4">
                  <p:embed/>
                </p:oleObj>
              </mc:Choice>
              <mc:Fallback>
                <p:oleObj name="Equation" r:id="rId7" imgW="723586" imgH="355446"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3911" y="5209164"/>
                        <a:ext cx="1149026" cy="570758"/>
                      </a:xfrm>
                      <a:prstGeom prst="rect">
                        <a:avLst/>
                      </a:prstGeom>
                      <a:noFill/>
                    </p:spPr>
                  </p:pic>
                </p:oleObj>
              </mc:Fallback>
            </mc:AlternateContent>
          </a:graphicData>
        </a:graphic>
      </p:graphicFrame>
    </p:spTree>
    <p:extLst>
      <p:ext uri="{BB962C8B-B14F-4D97-AF65-F5344CB8AC3E}">
        <p14:creationId xmlns:p14="http://schemas.microsoft.com/office/powerpoint/2010/main" val="24546003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 xmlns:a16="http://schemas.microsoft.com/office/drawing/2014/main" id="{D60C25B3-EA20-41F5-991B-33027E003AD8}"/>
              </a:ext>
            </a:extLst>
          </p:cNvPr>
          <p:cNvGrpSpPr/>
          <p:nvPr/>
        </p:nvGrpSpPr>
        <p:grpSpPr>
          <a:xfrm>
            <a:off x="6496049" y="2304215"/>
            <a:ext cx="4533901" cy="3808536"/>
            <a:chOff x="6496049" y="2332790"/>
            <a:chExt cx="4533901" cy="3808536"/>
          </a:xfrm>
        </p:grpSpPr>
        <p:sp>
          <p:nvSpPr>
            <p:cNvPr id="28" name="矩形 27">
              <a:extLst>
                <a:ext uri="{FF2B5EF4-FFF2-40B4-BE49-F238E27FC236}">
                  <a16:creationId xmlns="" xmlns:a16="http://schemas.microsoft.com/office/drawing/2014/main" id="{BEE49575-DDC8-469A-82A3-4D5B6639AC34}"/>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BDE13502-D704-4CB6-A1AF-CB76E8423470}"/>
                </a:ext>
              </a:extLst>
            </p:cNvPr>
            <p:cNvSpPr/>
            <p:nvPr/>
          </p:nvSpPr>
          <p:spPr>
            <a:xfrm>
              <a:off x="6496050" y="2332790"/>
              <a:ext cx="4533900" cy="540000"/>
            </a:xfrm>
            <a:prstGeom prst="rect">
              <a:avLst/>
            </a:prstGeom>
            <a:solidFill>
              <a:srgbClr val="8FC33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 xmlns:a16="http://schemas.microsoft.com/office/drawing/2014/main" id="{CD7A0A50-A1E9-47F1-B630-0444970FB2E5}"/>
              </a:ext>
            </a:extLst>
          </p:cNvPr>
          <p:cNvSpPr/>
          <p:nvPr/>
        </p:nvSpPr>
        <p:spPr>
          <a:xfrm>
            <a:off x="803970" y="323364"/>
            <a:ext cx="4145687" cy="1015663"/>
          </a:xfrm>
          <a:prstGeom prst="rect">
            <a:avLst/>
          </a:prstGeom>
        </p:spPr>
        <p:txBody>
          <a:bodyPr wrap="none">
            <a:spAutoFit/>
          </a:bodyPr>
          <a:lstStyle/>
          <a:p>
            <a:r>
              <a:rPr lang="zh-CN" altLang="en-US" sz="3000" b="1" dirty="0">
                <a:solidFill>
                  <a:schemeClr val="bg1"/>
                </a:solidFill>
              </a:rPr>
              <a:t> 一、国际商品贸易统计</a:t>
            </a:r>
          </a:p>
          <a:p>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B5179294-9617-4BC3-8AEC-0616E33AB98C}"/>
              </a:ext>
            </a:extLst>
          </p:cNvPr>
          <p:cNvSpPr/>
          <p:nvPr/>
        </p:nvSpPr>
        <p:spPr>
          <a:xfrm>
            <a:off x="11386614" y="2304215"/>
            <a:ext cx="146586" cy="3808536"/>
          </a:xfrm>
          <a:prstGeom prst="rect">
            <a:avLst/>
          </a:prstGeom>
          <a:solidFill>
            <a:srgbClr val="94C93D">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15" name="图文框 14">
            <a:extLst>
              <a:ext uri="{FF2B5EF4-FFF2-40B4-BE49-F238E27FC236}">
                <a16:creationId xmlns="" xmlns:a16="http://schemas.microsoft.com/office/drawing/2014/main" id="{3DF901E5-5945-4810-A7B9-9A71A58848AF}"/>
              </a:ext>
            </a:extLst>
          </p:cNvPr>
          <p:cNvSpPr/>
          <p:nvPr/>
        </p:nvSpPr>
        <p:spPr>
          <a:xfrm>
            <a:off x="515938" y="2304215"/>
            <a:ext cx="5652564" cy="3808536"/>
          </a:xfrm>
          <a:prstGeom prst="frame">
            <a:avLst>
              <a:gd name="adj1" fmla="val 5450"/>
            </a:avLst>
          </a:prstGeom>
          <a:solidFill>
            <a:srgbClr val="94C93D">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7" name="对角圆角矩形 10">
            <a:extLst>
              <a:ext uri="{FF2B5EF4-FFF2-40B4-BE49-F238E27FC236}">
                <a16:creationId xmlns="" xmlns:a16="http://schemas.microsoft.com/office/drawing/2014/main" id="{347A1711-A3EC-47E2-9FCB-812AB9F2297C}"/>
              </a:ext>
            </a:extLst>
          </p:cNvPr>
          <p:cNvSpPr/>
          <p:nvPr/>
        </p:nvSpPr>
        <p:spPr>
          <a:xfrm>
            <a:off x="515938" y="1276562"/>
            <a:ext cx="3238612"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400" b="1" dirty="0" smtClean="0">
                <a:solidFill>
                  <a:schemeClr val="bg1"/>
                </a:solidFill>
                <a:effectLst>
                  <a:outerShdw blurRad="38100" dist="38100" dir="2700000" algn="tl">
                    <a:srgbClr val="000000">
                      <a:alpha val="43137"/>
                    </a:srgbClr>
                  </a:outerShdw>
                </a:effectLst>
              </a:rPr>
              <a:t>国际商品贸易统计</a:t>
            </a:r>
            <a:endParaRPr lang="zh-CN" altLang="en-US" sz="2400" b="1" dirty="0">
              <a:solidFill>
                <a:schemeClr val="bg1"/>
              </a:solidFill>
              <a:effectLst>
                <a:outerShdw blurRad="38100" dist="38100" dir="2700000" algn="tl">
                  <a:srgbClr val="000000">
                    <a:alpha val="43137"/>
                  </a:srgbClr>
                </a:outerShdw>
              </a:effectLst>
            </a:endParaRPr>
          </a:p>
        </p:txBody>
      </p:sp>
      <p:sp>
        <p:nvSpPr>
          <p:cNvPr id="5" name="矩形 4">
            <a:extLst>
              <a:ext uri="{FF2B5EF4-FFF2-40B4-BE49-F238E27FC236}">
                <a16:creationId xmlns="" xmlns:a16="http://schemas.microsoft.com/office/drawing/2014/main" id="{EAFB8E65-C5B9-4855-B4BE-7F8CB2434BA6}"/>
              </a:ext>
            </a:extLst>
          </p:cNvPr>
          <p:cNvSpPr/>
          <p:nvPr/>
        </p:nvSpPr>
        <p:spPr>
          <a:xfrm>
            <a:off x="6616700" y="2327994"/>
            <a:ext cx="1582920" cy="492443"/>
          </a:xfrm>
          <a:prstGeom prst="rect">
            <a:avLst/>
          </a:prstGeom>
        </p:spPr>
        <p:txBody>
          <a:bodyPr wrap="square">
            <a:spAutoFit/>
          </a:bodyPr>
          <a:lstStyle/>
          <a:p>
            <a:r>
              <a:rPr lang="zh-CN" altLang="en-US" sz="2600" b="1" dirty="0">
                <a:solidFill>
                  <a:schemeClr val="bg1"/>
                </a:solidFill>
                <a:effectLst>
                  <a:outerShdw blurRad="38100" dist="38100" dir="2700000" algn="tl">
                    <a:srgbClr val="000000">
                      <a:alpha val="43137"/>
                    </a:srgbClr>
                  </a:outerShdw>
                </a:effectLst>
              </a:rPr>
              <a:t>含义</a:t>
            </a:r>
          </a:p>
        </p:txBody>
      </p:sp>
      <p:sp>
        <p:nvSpPr>
          <p:cNvPr id="6" name="矩形 5">
            <a:extLst>
              <a:ext uri="{FF2B5EF4-FFF2-40B4-BE49-F238E27FC236}">
                <a16:creationId xmlns="" xmlns:a16="http://schemas.microsoft.com/office/drawing/2014/main" id="{02485D47-E498-4B5A-9A29-244F3EF6AC72}"/>
              </a:ext>
            </a:extLst>
          </p:cNvPr>
          <p:cNvSpPr/>
          <p:nvPr/>
        </p:nvSpPr>
        <p:spPr>
          <a:xfrm>
            <a:off x="6496049" y="3131492"/>
            <a:ext cx="4533899" cy="2243050"/>
          </a:xfrm>
          <a:prstGeom prst="rect">
            <a:avLst/>
          </a:prstGeom>
        </p:spPr>
        <p:txBody>
          <a:bodyPr wrap="square">
            <a:spAutoFit/>
          </a:bodyPr>
          <a:lstStyle/>
          <a:p>
            <a:pPr algn="just">
              <a:lnSpc>
                <a:spcPct val="150000"/>
              </a:lnSpc>
            </a:pPr>
            <a:r>
              <a:rPr lang="zh-CN" altLang="en-US" sz="2400" b="1" dirty="0"/>
              <a:t>国际商品贸易统计记录所有进入（进口）或离开（出口）一国</a:t>
            </a:r>
            <a:r>
              <a:rPr lang="zh-CN" altLang="en-US" sz="2400" b="1" u="sng" dirty="0">
                <a:solidFill>
                  <a:srgbClr val="FF0000"/>
                </a:solidFill>
              </a:rPr>
              <a:t>经济领土</a:t>
            </a:r>
            <a:r>
              <a:rPr lang="zh-CN" altLang="en-US" sz="2400" b="1" dirty="0"/>
              <a:t>而引起该国</a:t>
            </a:r>
            <a:r>
              <a:rPr lang="zh-CN" altLang="en-US" sz="2400" b="1" u="sng" dirty="0">
                <a:solidFill>
                  <a:srgbClr val="FF0000"/>
                </a:solidFill>
              </a:rPr>
              <a:t>物质资源</a:t>
            </a:r>
            <a:r>
              <a:rPr lang="zh-CN" altLang="en-US" sz="2400" b="1" dirty="0"/>
              <a:t>存量增加或减少的</a:t>
            </a:r>
            <a:r>
              <a:rPr lang="zh-CN" altLang="en-US" sz="2400" b="1" u="sng" dirty="0">
                <a:solidFill>
                  <a:srgbClr val="FF0000"/>
                </a:solidFill>
              </a:rPr>
              <a:t>货物</a:t>
            </a:r>
            <a:r>
              <a:rPr lang="zh-CN" altLang="en-US" sz="2400" b="1" dirty="0"/>
              <a:t>。</a:t>
            </a:r>
            <a:endParaRPr lang="zh-CN" altLang="en-US" sz="2400" dirty="0"/>
          </a:p>
        </p:txBody>
      </p:sp>
      <p:sp>
        <p:nvSpPr>
          <p:cNvPr id="8" name="灯片编号占位符 7">
            <a:extLst>
              <a:ext uri="{FF2B5EF4-FFF2-40B4-BE49-F238E27FC236}">
                <a16:creationId xmlns="" xmlns:a16="http://schemas.microsoft.com/office/drawing/2014/main" id="{B976500E-92CA-4BA0-ADD0-396092F008F6}"/>
              </a:ext>
            </a:extLst>
          </p:cNvPr>
          <p:cNvSpPr>
            <a:spLocks noGrp="1"/>
          </p:cNvSpPr>
          <p:nvPr>
            <p:ph type="sldNum" sz="quarter" idx="4"/>
          </p:nvPr>
        </p:nvSpPr>
        <p:spPr/>
        <p:txBody>
          <a:bodyPr/>
          <a:lstStyle/>
          <a:p>
            <a:fld id="{089E6A1B-787B-48C2-89E0-46ED219FD4E0}" type="slidenum">
              <a:rPr lang="zh-CN" altLang="en-US" smtClean="0"/>
              <a:pPr/>
              <a:t>5</a:t>
            </a:fld>
            <a:endParaRPr lang="zh-CN" altLang="en-US" dirty="0"/>
          </a:p>
        </p:txBody>
      </p:sp>
      <p:sp>
        <p:nvSpPr>
          <p:cNvPr id="18" name="矩形 17">
            <a:extLst>
              <a:ext uri="{FF2B5EF4-FFF2-40B4-BE49-F238E27FC236}">
                <a16:creationId xmlns="" xmlns:a16="http://schemas.microsoft.com/office/drawing/2014/main" id="{94760A18-BD02-6649-B8EF-D9E837D5A5D3}"/>
              </a:ext>
            </a:extLst>
          </p:cNvPr>
          <p:cNvSpPr/>
          <p:nvPr/>
        </p:nvSpPr>
        <p:spPr>
          <a:xfrm>
            <a:off x="4035311" y="1616828"/>
            <a:ext cx="7784653" cy="400110"/>
          </a:xfrm>
          <a:prstGeom prst="rect">
            <a:avLst/>
          </a:prstGeom>
        </p:spPr>
        <p:txBody>
          <a:bodyPr wrap="square">
            <a:spAutoFit/>
          </a:bodyPr>
          <a:lstStyle/>
          <a:p>
            <a:r>
              <a:rPr lang="zh-CN" altLang="en-US" sz="2000" b="1" dirty="0"/>
              <a:t>是</a:t>
            </a:r>
            <a:r>
              <a:rPr lang="zh-CN" altLang="en-US" sz="2000" b="1" dirty="0" smtClean="0"/>
              <a:t>对</a:t>
            </a:r>
            <a:r>
              <a:rPr lang="zh-CN" altLang="en-US" sz="2000" b="1" dirty="0"/>
              <a:t>国家间以及国家与地区间货物（</a:t>
            </a:r>
            <a:r>
              <a:rPr lang="en-US" altLang="zh-CN" sz="2000" b="1" dirty="0"/>
              <a:t>goods</a:t>
            </a:r>
            <a:r>
              <a:rPr lang="zh-CN" altLang="en-US" sz="2000" b="1" dirty="0"/>
              <a:t>）流动信息的详细记录</a:t>
            </a:r>
            <a:r>
              <a:rPr lang="zh-CN" altLang="en-US" sz="2000" dirty="0" smtClean="0"/>
              <a:t>。</a:t>
            </a:r>
            <a:endParaRPr lang="zh-CN" altLang="en-US" sz="2000" dirty="0"/>
          </a:p>
        </p:txBody>
      </p:sp>
      <p:sp>
        <p:nvSpPr>
          <p:cNvPr id="2" name="矩形 1">
            <a:extLst>
              <a:ext uri="{FF2B5EF4-FFF2-40B4-BE49-F238E27FC236}">
                <a16:creationId xmlns="" xmlns:a16="http://schemas.microsoft.com/office/drawing/2014/main" id="{50BDB906-8752-0344-B067-FC8E60592C98}"/>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642" y="3131492"/>
            <a:ext cx="4096122" cy="2304070"/>
          </a:xfrm>
          <a:prstGeom prst="rect">
            <a:avLst/>
          </a:prstGeom>
        </p:spPr>
      </p:pic>
    </p:spTree>
    <p:extLst>
      <p:ext uri="{BB962C8B-B14F-4D97-AF65-F5344CB8AC3E}">
        <p14:creationId xmlns:p14="http://schemas.microsoft.com/office/powerpoint/2010/main" val="98718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50</a:t>
            </a:fld>
            <a:endParaRPr lang="zh-CN" altLang="en-US" dirty="0"/>
          </a:p>
        </p:txBody>
      </p:sp>
      <p:sp>
        <p:nvSpPr>
          <p:cNvPr id="3" name="矩形 2">
            <a:extLst>
              <a:ext uri="{FF2B5EF4-FFF2-40B4-BE49-F238E27FC236}">
                <a16:creationId xmlns="" xmlns:a16="http://schemas.microsoft.com/office/drawing/2014/main" id="{F05AADF1-1299-4213-9122-4BCBAFB1D73A}"/>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二、国际竞争力评价</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9">
            <a:extLst>
              <a:ext uri="{FF2B5EF4-FFF2-40B4-BE49-F238E27FC236}">
                <a16:creationId xmlns="" xmlns:a16="http://schemas.microsoft.com/office/drawing/2014/main" id="{158B8547-4C51-4C63-92C0-3B7B9F511496}"/>
              </a:ext>
            </a:extLst>
          </p:cNvPr>
          <p:cNvSpPr/>
          <p:nvPr/>
        </p:nvSpPr>
        <p:spPr>
          <a:xfrm>
            <a:off x="1714500" y="2335351"/>
            <a:ext cx="5310768" cy="3791414"/>
          </a:xfrm>
          <a:prstGeom prst="roundRect">
            <a:avLst>
              <a:gd name="adj" fmla="val 8074"/>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对角圆角矩形 10">
            <a:extLst>
              <a:ext uri="{FF2B5EF4-FFF2-40B4-BE49-F238E27FC236}">
                <a16:creationId xmlns="" xmlns:a16="http://schemas.microsoft.com/office/drawing/2014/main" id="{E350148A-32C5-49ED-A3E3-1657C716CC2E}"/>
              </a:ext>
            </a:extLst>
          </p:cNvPr>
          <p:cNvSpPr/>
          <p:nvPr/>
        </p:nvSpPr>
        <p:spPr>
          <a:xfrm>
            <a:off x="738961" y="1179947"/>
            <a:ext cx="5869995" cy="720000"/>
          </a:xfrm>
          <a:prstGeom prst="round2Diag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）世界经济论坛的评价方法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1978385" y="2661771"/>
            <a:ext cx="4960297" cy="3091937"/>
          </a:xfrm>
          <a:prstGeom prst="rect">
            <a:avLst/>
          </a:prstGeom>
        </p:spPr>
        <p:txBody>
          <a:bodyPr wrap="square">
            <a:spAutoFit/>
          </a:bodyPr>
          <a:lstStyle/>
          <a:p>
            <a:pPr marL="285750" indent="-285750">
              <a:lnSpc>
                <a:spcPct val="130000"/>
              </a:lnSpc>
              <a:buFont typeface="Arial" pitchFamily="34" charset="0"/>
              <a:buChar char="•"/>
            </a:pPr>
            <a:r>
              <a:rPr lang="en-US" altLang="zh-CN" b="1" dirty="0" smtClean="0"/>
              <a:t> GCR2017-2018</a:t>
            </a:r>
            <a:r>
              <a:rPr lang="zh-CN" altLang="en-US" b="1" dirty="0" smtClean="0"/>
              <a:t>覆盖了</a:t>
            </a:r>
            <a:r>
              <a:rPr lang="en-US" altLang="zh-CN" b="1" dirty="0" smtClean="0"/>
              <a:t>139</a:t>
            </a:r>
            <a:r>
              <a:rPr lang="zh-CN" altLang="en-US" b="1" dirty="0" smtClean="0"/>
              <a:t>个经济体</a:t>
            </a:r>
            <a:endParaRPr lang="en-US" altLang="zh-CN" b="1" dirty="0" smtClean="0"/>
          </a:p>
          <a:p>
            <a:pPr marL="285750" indent="-285750">
              <a:lnSpc>
                <a:spcPct val="130000"/>
              </a:lnSpc>
              <a:spcBef>
                <a:spcPts val="600"/>
              </a:spcBef>
              <a:buFont typeface="Arial" pitchFamily="34" charset="0"/>
              <a:buChar char="•"/>
            </a:pPr>
            <a:r>
              <a:rPr lang="zh-CN" altLang="en-US" b="1" dirty="0" smtClean="0"/>
              <a:t> </a:t>
            </a:r>
            <a:r>
              <a:rPr lang="en-US" altLang="zh-CN" b="1" dirty="0" smtClean="0"/>
              <a:t>WEF</a:t>
            </a:r>
            <a:r>
              <a:rPr lang="zh-CN" altLang="en-US" b="1" dirty="0" smtClean="0"/>
              <a:t>竞争力</a:t>
            </a:r>
            <a:r>
              <a:rPr lang="zh-CN" altLang="en-US" b="1" dirty="0"/>
              <a:t>指数体系包括三种基本指数：增长竞争力指数、商业竞争力指数和全球</a:t>
            </a:r>
            <a:r>
              <a:rPr lang="zh-CN" altLang="en-US" b="1" dirty="0" smtClean="0"/>
              <a:t>竞争力指数</a:t>
            </a:r>
            <a:endParaRPr lang="en-US" altLang="zh-CN" b="1" dirty="0" smtClean="0"/>
          </a:p>
          <a:p>
            <a:pPr marL="285750" indent="-285750">
              <a:lnSpc>
                <a:spcPct val="130000"/>
              </a:lnSpc>
              <a:spcBef>
                <a:spcPts val="600"/>
              </a:spcBef>
              <a:buFont typeface="Arial" pitchFamily="34" charset="0"/>
              <a:buChar char="•"/>
            </a:pPr>
            <a:r>
              <a:rPr lang="zh-CN" altLang="en-US" b="1" dirty="0"/>
              <a:t>在评价过程中，增长竞争力指数、商业竞争力指数和全球竞争力指数均先按照相应标准对基础指标评分，然后按照指标的权数逐层汇总并得到指数值。</a:t>
            </a:r>
          </a:p>
        </p:txBody>
      </p:sp>
      <p:sp>
        <p:nvSpPr>
          <p:cNvPr id="5"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0912" y="1006548"/>
            <a:ext cx="3756989" cy="5313505"/>
          </a:xfrm>
          <a:prstGeom prst="rect">
            <a:avLst/>
          </a:prstGeom>
        </p:spPr>
      </p:pic>
    </p:spTree>
    <p:extLst>
      <p:ext uri="{BB962C8B-B14F-4D97-AF65-F5344CB8AC3E}">
        <p14:creationId xmlns:p14="http://schemas.microsoft.com/office/powerpoint/2010/main" val="13017561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51</a:t>
            </a:fld>
            <a:endParaRPr lang="zh-CN" altLang="en-US" dirty="0"/>
          </a:p>
        </p:txBody>
      </p:sp>
      <p:sp>
        <p:nvSpPr>
          <p:cNvPr id="3" name="矩形 2">
            <a:extLst>
              <a:ext uri="{FF2B5EF4-FFF2-40B4-BE49-F238E27FC236}">
                <a16:creationId xmlns="" xmlns:a16="http://schemas.microsoft.com/office/drawing/2014/main" id="{F05AADF1-1299-4213-9122-4BCBAFB1D73A}"/>
              </a:ext>
            </a:extLst>
          </p:cNvPr>
          <p:cNvSpPr/>
          <p:nvPr/>
        </p:nvSpPr>
        <p:spPr>
          <a:xfrm>
            <a:off x="803970" y="323364"/>
            <a:ext cx="3760966"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二、国际竞争力评价</a:t>
            </a:r>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9">
            <a:extLst>
              <a:ext uri="{FF2B5EF4-FFF2-40B4-BE49-F238E27FC236}">
                <a16:creationId xmlns="" xmlns:a16="http://schemas.microsoft.com/office/drawing/2014/main" id="{158B8547-4C51-4C63-92C0-3B7B9F511496}"/>
              </a:ext>
            </a:extLst>
          </p:cNvPr>
          <p:cNvSpPr/>
          <p:nvPr/>
        </p:nvSpPr>
        <p:spPr>
          <a:xfrm>
            <a:off x="7173951" y="1539947"/>
            <a:ext cx="4386147" cy="4809627"/>
          </a:xfrm>
          <a:prstGeom prst="roundRect">
            <a:avLst>
              <a:gd name="adj" fmla="val 8074"/>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对角圆角矩形 10">
            <a:extLst>
              <a:ext uri="{FF2B5EF4-FFF2-40B4-BE49-F238E27FC236}">
                <a16:creationId xmlns="" xmlns:a16="http://schemas.microsoft.com/office/drawing/2014/main" id="{E350148A-32C5-49ED-A3E3-1657C716CC2E}"/>
              </a:ext>
            </a:extLst>
          </p:cNvPr>
          <p:cNvSpPr/>
          <p:nvPr/>
        </p:nvSpPr>
        <p:spPr>
          <a:xfrm>
            <a:off x="738961" y="1179947"/>
            <a:ext cx="5869995" cy="720000"/>
          </a:xfrm>
          <a:prstGeom prst="round2Diag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）其他研究机构的评价方法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7509392" y="2006078"/>
            <a:ext cx="4050706" cy="1892826"/>
          </a:xfrm>
          <a:prstGeom prst="rect">
            <a:avLst/>
          </a:prstGeom>
        </p:spPr>
        <p:txBody>
          <a:bodyPr wrap="square">
            <a:spAutoFit/>
          </a:bodyPr>
          <a:lstStyle/>
          <a:p>
            <a:pPr>
              <a:lnSpc>
                <a:spcPct val="130000"/>
              </a:lnSpc>
            </a:pPr>
            <a:r>
              <a:rPr lang="zh-CN" altLang="en-US" b="1" dirty="0"/>
              <a:t>纵观各国或各有关机构所提出的国际竞争力的评价方法，无不是采用多指标综合评价的思路，只是在具体的指标选取与综合方式等方面存在着一些细微</a:t>
            </a:r>
            <a:r>
              <a:rPr lang="zh-CN" altLang="en-US" b="1" dirty="0" smtClean="0"/>
              <a:t>差别！</a:t>
            </a:r>
            <a:endParaRPr lang="en-US" altLang="zh-CN" b="1" dirty="0" smtClean="0"/>
          </a:p>
        </p:txBody>
      </p:sp>
      <p:sp>
        <p:nvSpPr>
          <p:cNvPr id="5"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912518" y="2640151"/>
            <a:ext cx="5827465" cy="923330"/>
          </a:xfrm>
          <a:prstGeom prst="rect">
            <a:avLst/>
          </a:prstGeom>
        </p:spPr>
        <p:txBody>
          <a:bodyPr wrap="square">
            <a:spAutoFit/>
          </a:bodyPr>
          <a:lstStyle/>
          <a:p>
            <a:r>
              <a:rPr lang="zh-CN" altLang="en-US" b="1" dirty="0" smtClean="0"/>
              <a:t>六</a:t>
            </a:r>
            <a:r>
              <a:rPr lang="zh-CN" altLang="en-US" b="1" dirty="0"/>
              <a:t>要素</a:t>
            </a:r>
            <a:r>
              <a:rPr lang="zh-CN" altLang="en-US" dirty="0"/>
              <a:t>国际竞争力评价方法：总体经济情况、财政机构、基础建设、技术及教育结构、劳动市场运作、产品和资源市场运作</a:t>
            </a:r>
            <a:endParaRPr lang="zh-CN" altLang="zh-CN" dirty="0"/>
          </a:p>
        </p:txBody>
      </p:sp>
      <p:sp>
        <p:nvSpPr>
          <p:cNvPr id="12" name="矩形 11"/>
          <p:cNvSpPr/>
          <p:nvPr/>
        </p:nvSpPr>
        <p:spPr>
          <a:xfrm>
            <a:off x="967775" y="2103559"/>
            <a:ext cx="3156633" cy="400110"/>
          </a:xfrm>
          <a:prstGeom prst="rect">
            <a:avLst/>
          </a:prstGeom>
          <a:solidFill>
            <a:schemeClr val="accent6">
              <a:lumMod val="60000"/>
              <a:lumOff val="40000"/>
            </a:schemeClr>
          </a:solidFill>
          <a:ln w="28575">
            <a:noFill/>
          </a:ln>
        </p:spPr>
        <p:txBody>
          <a:bodyPr wrap="none">
            <a:spAutoFit/>
          </a:bodyPr>
          <a:lstStyle/>
          <a:p>
            <a:r>
              <a:rPr lang="en-US" altLang="zh-CN" sz="2000" b="1" dirty="0"/>
              <a:t>1</a:t>
            </a:r>
            <a:r>
              <a:rPr lang="zh-CN" altLang="zh-CN" sz="2000" b="1" dirty="0"/>
              <a:t>．荷兰经济部的评价方法</a:t>
            </a:r>
            <a:endParaRPr lang="en-US" altLang="zh-CN" sz="2000" b="1" dirty="0"/>
          </a:p>
        </p:txBody>
      </p:sp>
      <p:sp>
        <p:nvSpPr>
          <p:cNvPr id="15" name="矩形 14"/>
          <p:cNvSpPr/>
          <p:nvPr/>
        </p:nvSpPr>
        <p:spPr>
          <a:xfrm>
            <a:off x="967774" y="3706588"/>
            <a:ext cx="3677610" cy="400110"/>
          </a:xfrm>
          <a:prstGeom prst="rect">
            <a:avLst/>
          </a:prstGeom>
          <a:solidFill>
            <a:schemeClr val="accent6">
              <a:lumMod val="60000"/>
              <a:lumOff val="40000"/>
            </a:schemeClr>
          </a:solidFill>
          <a:ln w="28575">
            <a:noFill/>
          </a:ln>
        </p:spPr>
        <p:txBody>
          <a:bodyPr wrap="none">
            <a:spAutoFit/>
          </a:bodyPr>
          <a:lstStyle/>
          <a:p>
            <a:r>
              <a:rPr lang="en-US" altLang="zh-CN" sz="2000" b="1" dirty="0"/>
              <a:t>2</a:t>
            </a:r>
            <a:r>
              <a:rPr lang="zh-CN" altLang="en-US" sz="2000" b="1" dirty="0"/>
              <a:t>．韩国产业研究院的四因素法</a:t>
            </a:r>
          </a:p>
        </p:txBody>
      </p:sp>
      <p:sp>
        <p:nvSpPr>
          <p:cNvPr id="17" name="矩形 16"/>
          <p:cNvSpPr/>
          <p:nvPr/>
        </p:nvSpPr>
        <p:spPr>
          <a:xfrm>
            <a:off x="967774" y="5133944"/>
            <a:ext cx="2651688" cy="400110"/>
          </a:xfrm>
          <a:prstGeom prst="rect">
            <a:avLst/>
          </a:prstGeom>
          <a:solidFill>
            <a:schemeClr val="accent6">
              <a:lumMod val="60000"/>
              <a:lumOff val="40000"/>
            </a:schemeClr>
          </a:solidFill>
          <a:ln w="28575">
            <a:noFill/>
          </a:ln>
        </p:spPr>
        <p:txBody>
          <a:bodyPr wrap="none">
            <a:spAutoFit/>
          </a:bodyPr>
          <a:lstStyle/>
          <a:p>
            <a:r>
              <a:rPr lang="en-US" altLang="zh-CN" sz="2000" b="1" dirty="0"/>
              <a:t>3</a:t>
            </a:r>
            <a:r>
              <a:rPr lang="zh-CN" altLang="en-US" sz="2000" b="1" dirty="0"/>
              <a:t>．波特的创新指数法</a:t>
            </a:r>
          </a:p>
        </p:txBody>
      </p:sp>
      <p:sp>
        <p:nvSpPr>
          <p:cNvPr id="18" name="矩形 17"/>
          <p:cNvSpPr/>
          <p:nvPr/>
        </p:nvSpPr>
        <p:spPr>
          <a:xfrm>
            <a:off x="967775" y="4289916"/>
            <a:ext cx="5893942" cy="923330"/>
          </a:xfrm>
          <a:prstGeom prst="rect">
            <a:avLst/>
          </a:prstGeom>
        </p:spPr>
        <p:txBody>
          <a:bodyPr wrap="square">
            <a:spAutoFit/>
          </a:bodyPr>
          <a:lstStyle/>
          <a:p>
            <a:r>
              <a:rPr lang="zh-CN" altLang="en-US" b="1" dirty="0" smtClean="0"/>
              <a:t>四因素</a:t>
            </a:r>
            <a:r>
              <a:rPr lang="zh-CN" altLang="en-US" dirty="0" smtClean="0"/>
              <a:t>国际竞争力评估</a:t>
            </a:r>
            <a:r>
              <a:rPr lang="zh-CN" altLang="en-US" dirty="0"/>
              <a:t>方法：竞争力的创新</a:t>
            </a:r>
            <a:r>
              <a:rPr lang="zh-CN" altLang="en-US" dirty="0" smtClean="0"/>
              <a:t>因素、出口</a:t>
            </a:r>
            <a:r>
              <a:rPr lang="zh-CN" altLang="en-US" dirty="0"/>
              <a:t>结构</a:t>
            </a:r>
            <a:r>
              <a:rPr lang="zh-CN" altLang="en-US" dirty="0" smtClean="0"/>
              <a:t>竞争力、企业竞争力、政府</a:t>
            </a:r>
            <a:r>
              <a:rPr lang="zh-CN" altLang="en-US" dirty="0"/>
              <a:t>竞争力</a:t>
            </a:r>
          </a:p>
          <a:p>
            <a:endParaRPr lang="zh-CN" altLang="en-US" dirty="0"/>
          </a:p>
        </p:txBody>
      </p:sp>
      <p:sp>
        <p:nvSpPr>
          <p:cNvPr id="19" name="矩形 18"/>
          <p:cNvSpPr/>
          <p:nvPr/>
        </p:nvSpPr>
        <p:spPr>
          <a:xfrm>
            <a:off x="967774" y="5534054"/>
            <a:ext cx="6096000" cy="923330"/>
          </a:xfrm>
          <a:prstGeom prst="rect">
            <a:avLst/>
          </a:prstGeom>
        </p:spPr>
        <p:txBody>
          <a:bodyPr>
            <a:spAutoFit/>
          </a:bodyPr>
          <a:lstStyle/>
          <a:p>
            <a:r>
              <a:rPr lang="zh-CN" altLang="en-US" dirty="0"/>
              <a:t>波特</a:t>
            </a:r>
            <a:r>
              <a:rPr lang="zh-CN" altLang="en-US" dirty="0" smtClean="0"/>
              <a:t>教授认为影响</a:t>
            </a:r>
            <a:r>
              <a:rPr lang="zh-CN" altLang="en-US" dirty="0"/>
              <a:t>一国创新水平的因素有三个：一是整个经济中“创新公共基础设施”；二是关联产业支持创新的“群体条件”；三是基础与群体间的联结力度</a:t>
            </a:r>
            <a:r>
              <a:rPr lang="zh-CN" altLang="en-US" dirty="0" smtClean="0"/>
              <a:t>。</a:t>
            </a:r>
            <a:endParaRPr lang="zh-CN" altLang="en-US" dirty="0"/>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392" y="3846504"/>
            <a:ext cx="3657600" cy="2242876"/>
          </a:xfrm>
          <a:prstGeom prst="rect">
            <a:avLst/>
          </a:prstGeom>
        </p:spPr>
      </p:pic>
    </p:spTree>
    <p:extLst>
      <p:ext uri="{BB962C8B-B14F-4D97-AF65-F5344CB8AC3E}">
        <p14:creationId xmlns:p14="http://schemas.microsoft.com/office/powerpoint/2010/main" val="25337745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70485E7C-803E-41CB-90F4-A3BE77FF8B00}"/>
              </a:ext>
            </a:extLst>
          </p:cNvPr>
          <p:cNvSpPr/>
          <p:nvPr/>
        </p:nvSpPr>
        <p:spPr>
          <a:xfrm>
            <a:off x="3114673" y="2028825"/>
            <a:ext cx="5962650" cy="28003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 xmlns:a16="http://schemas.microsoft.com/office/drawing/2014/main" id="{BF1DDD99-73BB-464A-8CA8-FF0F76F6DD2A}"/>
              </a:ext>
            </a:extLst>
          </p:cNvPr>
          <p:cNvGrpSpPr/>
          <p:nvPr/>
        </p:nvGrpSpPr>
        <p:grpSpPr>
          <a:xfrm>
            <a:off x="4290985" y="2698365"/>
            <a:ext cx="3610030" cy="1476232"/>
            <a:chOff x="791580" y="1103412"/>
            <a:chExt cx="1728192" cy="1826096"/>
          </a:xfrm>
        </p:grpSpPr>
        <p:sp>
          <p:nvSpPr>
            <p:cNvPr id="7" name="矩形 6">
              <a:extLst>
                <a:ext uri="{FF2B5EF4-FFF2-40B4-BE49-F238E27FC236}">
                  <a16:creationId xmlns="" xmlns:a16="http://schemas.microsoft.com/office/drawing/2014/main" id="{FA575E6B-EB5E-457E-B2DC-6B718925B4F4}"/>
                </a:ext>
              </a:extLst>
            </p:cNvPr>
            <p:cNvSpPr/>
            <p:nvPr/>
          </p:nvSpPr>
          <p:spPr>
            <a:xfrm rot="5400000">
              <a:off x="742628" y="1152364"/>
              <a:ext cx="1826096" cy="1728192"/>
            </a:xfrm>
            <a:prstGeom prst="rect">
              <a:avLst/>
            </a:prstGeom>
            <a:noFill/>
            <a:ln w="76200" cmpd="sng">
              <a:solidFill>
                <a:srgbClr val="00A9F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 xmlns:a16="http://schemas.microsoft.com/office/drawing/2014/main" id="{FB7A913B-47EC-499E-AE16-83D9D68C9303}"/>
                </a:ext>
              </a:extLst>
            </p:cNvPr>
            <p:cNvSpPr/>
            <p:nvPr/>
          </p:nvSpPr>
          <p:spPr>
            <a:xfrm rot="5400000">
              <a:off x="923373" y="1223614"/>
              <a:ext cx="1464606" cy="1585694"/>
            </a:xfrm>
            <a:prstGeom prst="rect">
              <a:avLst/>
            </a:prstGeom>
            <a:solidFill>
              <a:srgbClr val="00A9F3"/>
            </a:solidFill>
            <a:ln w="215900" cmpd="thickThin">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TextBox 7">
            <a:extLst>
              <a:ext uri="{FF2B5EF4-FFF2-40B4-BE49-F238E27FC236}">
                <a16:creationId xmlns="" xmlns:a16="http://schemas.microsoft.com/office/drawing/2014/main" id="{981F1076-B85A-4FB4-8E5C-4BDE7EFC904F}"/>
              </a:ext>
            </a:extLst>
          </p:cNvPr>
          <p:cNvSpPr txBox="1"/>
          <p:nvPr/>
        </p:nvSpPr>
        <p:spPr>
          <a:xfrm>
            <a:off x="5362464" y="2997088"/>
            <a:ext cx="1467068" cy="861774"/>
          </a:xfrm>
          <a:prstGeom prst="rect">
            <a:avLst/>
          </a:prstGeom>
          <a:noFill/>
        </p:spPr>
        <p:txBody>
          <a:bodyPr wrap="none" rtlCol="0">
            <a:spAutoFit/>
          </a:bodyPr>
          <a:lstStyle/>
          <a:p>
            <a:pPr algn="ctr"/>
            <a:r>
              <a:rPr lang="zh-CN" altLang="en-US" sz="5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a:t>
            </a:r>
          </a:p>
        </p:txBody>
      </p:sp>
      <p:sp>
        <p:nvSpPr>
          <p:cNvPr id="10" name="文本框 9">
            <a:extLst>
              <a:ext uri="{FF2B5EF4-FFF2-40B4-BE49-F238E27FC236}">
                <a16:creationId xmlns="" xmlns:a16="http://schemas.microsoft.com/office/drawing/2014/main" id="{90E470FE-A0AB-5144-A216-033C21DB06BC}"/>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044107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a:t>
            </a:fld>
            <a:endParaRPr lang="zh-CN" altLang="en-US" dirty="0"/>
          </a:p>
        </p:txBody>
      </p:sp>
      <p:pic>
        <p:nvPicPr>
          <p:cNvPr id="1026" name="图片 1117" descr="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0224" y="1851487"/>
            <a:ext cx="5741894" cy="390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CD7A0A50-A1E9-47F1-B630-0444970FB2E5}"/>
              </a:ext>
            </a:extLst>
          </p:cNvPr>
          <p:cNvSpPr/>
          <p:nvPr/>
        </p:nvSpPr>
        <p:spPr>
          <a:xfrm>
            <a:off x="803970" y="323364"/>
            <a:ext cx="4145687" cy="1015663"/>
          </a:xfrm>
          <a:prstGeom prst="rect">
            <a:avLst/>
          </a:prstGeom>
        </p:spPr>
        <p:txBody>
          <a:bodyPr wrap="none">
            <a:spAutoFit/>
          </a:bodyPr>
          <a:lstStyle/>
          <a:p>
            <a:r>
              <a:rPr lang="zh-CN" altLang="en-US" sz="3000" b="1" dirty="0">
                <a:solidFill>
                  <a:schemeClr val="bg1"/>
                </a:solidFill>
              </a:rPr>
              <a:t> 一、国际商品贸易统计</a:t>
            </a:r>
          </a:p>
          <a:p>
            <a:endParaRPr lang="zh-CN" altLang="en-US" sz="3000" b="1" dirty="0">
              <a:solidFill>
                <a:schemeClr val="bg1"/>
              </a:solidFill>
            </a:endParaRPr>
          </a:p>
        </p:txBody>
      </p:sp>
      <p:sp>
        <p:nvSpPr>
          <p:cNvPr id="3" name="矩形 2"/>
          <p:cNvSpPr/>
          <p:nvPr/>
        </p:nvSpPr>
        <p:spPr>
          <a:xfrm>
            <a:off x="5196890" y="1154361"/>
            <a:ext cx="5724644" cy="461665"/>
          </a:xfrm>
          <a:prstGeom prst="rect">
            <a:avLst/>
          </a:prstGeom>
          <a:solidFill>
            <a:schemeClr val="accent6">
              <a:lumMod val="60000"/>
              <a:lumOff val="40000"/>
            </a:schemeClr>
          </a:solidFill>
        </p:spPr>
        <p:txBody>
          <a:bodyPr wrap="none">
            <a:spAutoFit/>
          </a:bodyPr>
          <a:lstStyle/>
          <a:p>
            <a:r>
              <a:rPr lang="zh-CN" altLang="en-US" sz="2400" b="1" dirty="0"/>
              <a:t>国际商品贸易统计中有关分类之间的关系</a:t>
            </a:r>
          </a:p>
        </p:txBody>
      </p:sp>
      <p:pic>
        <p:nvPicPr>
          <p:cNvPr id="7" name="图片 6">
            <a:extLst>
              <a:ext uri="{FF2B5EF4-FFF2-40B4-BE49-F238E27FC236}">
                <a16:creationId xmlns="" xmlns:a16="http://schemas.microsoft.com/office/drawing/2014/main" id="{E94DCA06-4D74-4C97-9318-280BA45591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117" r="61860"/>
          <a:stretch/>
        </p:blipFill>
        <p:spPr>
          <a:xfrm>
            <a:off x="1111392" y="1154361"/>
            <a:ext cx="3162024" cy="4600882"/>
          </a:xfrm>
          <a:prstGeom prst="rect">
            <a:avLst/>
          </a:prstGeom>
        </p:spPr>
      </p:pic>
    </p:spTree>
    <p:extLst>
      <p:ext uri="{BB962C8B-B14F-4D97-AF65-F5344CB8AC3E}">
        <p14:creationId xmlns:p14="http://schemas.microsoft.com/office/powerpoint/2010/main" val="1415969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706CA55D-B9A9-44FE-88CF-CFC72EDB91AF}"/>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724705" y="2145274"/>
            <a:ext cx="10362343" cy="4212879"/>
          </a:xfrm>
          <a:prstGeom prst="rect">
            <a:avLst/>
          </a:prstGeom>
        </p:spPr>
      </p:pic>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4DAB6E00-CA5B-4359-A5DC-BBE2597BB2F3}"/>
              </a:ext>
            </a:extLst>
          </p:cNvPr>
          <p:cNvSpPr/>
          <p:nvPr/>
        </p:nvSpPr>
        <p:spPr>
          <a:xfrm>
            <a:off x="1763164" y="2526665"/>
            <a:ext cx="8235275" cy="978729"/>
          </a:xfrm>
          <a:prstGeom prst="rect">
            <a:avLst/>
          </a:prstGeom>
        </p:spPr>
        <p:txBody>
          <a:bodyPr wrap="square">
            <a:spAutoFit/>
          </a:bodyPr>
          <a:lstStyle/>
          <a:p>
            <a:pPr algn="just">
              <a:lnSpc>
                <a:spcPct val="120000"/>
              </a:lnSpc>
            </a:pPr>
            <a:r>
              <a:rPr lang="zh-CN" altLang="en-US" sz="2400" b="1" dirty="0" smtClean="0">
                <a:solidFill>
                  <a:schemeClr val="bg1"/>
                </a:solidFill>
              </a:rPr>
              <a:t>问题一：进出口</a:t>
            </a:r>
            <a:r>
              <a:rPr lang="zh-CN" altLang="en-US" sz="2400" b="1" dirty="0">
                <a:solidFill>
                  <a:schemeClr val="bg1"/>
                </a:solidFill>
              </a:rPr>
              <a:t>商品的统计</a:t>
            </a:r>
            <a:r>
              <a:rPr lang="zh-CN" altLang="en-US" sz="2400" b="1" dirty="0" smtClean="0">
                <a:solidFill>
                  <a:schemeClr val="bg1"/>
                </a:solidFill>
              </a:rPr>
              <a:t>价值</a:t>
            </a:r>
            <a:endParaRPr lang="en-US" altLang="zh-CN" sz="2400" b="1" dirty="0" smtClean="0">
              <a:solidFill>
                <a:schemeClr val="bg1"/>
              </a:solidFill>
            </a:endParaRPr>
          </a:p>
          <a:p>
            <a:pPr algn="just">
              <a:lnSpc>
                <a:spcPct val="120000"/>
              </a:lnSpc>
            </a:pPr>
            <a:r>
              <a:rPr lang="zh-CN" altLang="en-US" sz="2400" b="1" dirty="0">
                <a:solidFill>
                  <a:schemeClr val="bg1"/>
                </a:solidFill>
              </a:rPr>
              <a:t>问题二：进出口商品的货币折算</a:t>
            </a:r>
          </a:p>
        </p:txBody>
      </p:sp>
      <p:sp>
        <p:nvSpPr>
          <p:cNvPr id="6" name="对角圆角矩形 10">
            <a:extLst>
              <a:ext uri="{FF2B5EF4-FFF2-40B4-BE49-F238E27FC236}">
                <a16:creationId xmlns="" xmlns:a16="http://schemas.microsoft.com/office/drawing/2014/main" id="{2E64F718-C229-49EE-876B-792B3B05997D}"/>
              </a:ext>
            </a:extLst>
          </p:cNvPr>
          <p:cNvSpPr/>
          <p:nvPr/>
        </p:nvSpPr>
        <p:spPr>
          <a:xfrm>
            <a:off x="515937" y="1425274"/>
            <a:ext cx="8448179"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估价问题</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 xmlns:a16="http://schemas.microsoft.com/office/drawing/2014/main" id="{31412678-8DC2-4249-9259-3B1CFD44271C}"/>
              </a:ext>
            </a:extLst>
          </p:cNvPr>
          <p:cNvGrpSpPr/>
          <p:nvPr/>
        </p:nvGrpSpPr>
        <p:grpSpPr>
          <a:xfrm>
            <a:off x="9085322" y="1571651"/>
            <a:ext cx="2627252" cy="425300"/>
            <a:chOff x="3294863" y="1438089"/>
            <a:chExt cx="8532012" cy="425300"/>
          </a:xfrm>
        </p:grpSpPr>
        <p:sp>
          <p:nvSpPr>
            <p:cNvPr id="8" name="箭头: V 形 7">
              <a:extLst>
                <a:ext uri="{FF2B5EF4-FFF2-40B4-BE49-F238E27FC236}">
                  <a16:creationId xmlns="" xmlns:a16="http://schemas.microsoft.com/office/drawing/2014/main" id="{DFB962D6-03F8-48DC-BD54-50BC5F959287}"/>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0" name="直接连接符 9">
              <a:extLst>
                <a:ext uri="{FF2B5EF4-FFF2-40B4-BE49-F238E27FC236}">
                  <a16:creationId xmlns="" xmlns:a16="http://schemas.microsoft.com/office/drawing/2014/main" id="{9B339E26-A5F4-45BD-AEC9-548C5A903A5F}"/>
                </a:ext>
              </a:extLst>
            </p:cNvPr>
            <p:cNvCxnSpPr>
              <a:cxnSpLocks/>
            </p:cNvCxnSpPr>
            <p:nvPr/>
          </p:nvCxnSpPr>
          <p:spPr>
            <a:xfrm>
              <a:off x="6260214" y="161906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1" name="箭头: V 形 10">
              <a:extLst>
                <a:ext uri="{FF2B5EF4-FFF2-40B4-BE49-F238E27FC236}">
                  <a16:creationId xmlns="" xmlns:a16="http://schemas.microsoft.com/office/drawing/2014/main" id="{94A606D7-9BD0-4BB5-97A4-160D50E179B6}"/>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 name="灯片编号占位符 1">
            <a:extLst>
              <a:ext uri="{FF2B5EF4-FFF2-40B4-BE49-F238E27FC236}">
                <a16:creationId xmlns=""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7</a:t>
            </a:fld>
            <a:endParaRPr lang="zh-CN" altLang="en-US" dirty="0"/>
          </a:p>
        </p:txBody>
      </p:sp>
      <p:sp>
        <p:nvSpPr>
          <p:cNvPr id="16" name="矩形 15">
            <a:extLst>
              <a:ext uri="{FF2B5EF4-FFF2-40B4-BE49-F238E27FC236}">
                <a16:creationId xmlns="" xmlns:a16="http://schemas.microsoft.com/office/drawing/2014/main" id="{93F5E93A-A4FF-6943-8274-4D0931C4C8E7}"/>
              </a:ext>
            </a:extLst>
          </p:cNvPr>
          <p:cNvSpPr/>
          <p:nvPr/>
        </p:nvSpPr>
        <p:spPr>
          <a:xfrm>
            <a:off x="1788238" y="3667527"/>
            <a:ext cx="8235275" cy="830997"/>
          </a:xfrm>
          <a:prstGeom prst="rect">
            <a:avLst/>
          </a:prstGeom>
        </p:spPr>
        <p:txBody>
          <a:bodyPr wrap="square">
            <a:spAutoFit/>
          </a:bodyPr>
          <a:lstStyle/>
          <a:p>
            <a:pPr algn="just">
              <a:lnSpc>
                <a:spcPct val="120000"/>
              </a:lnSpc>
            </a:pPr>
            <a:r>
              <a:rPr lang="zh-CN" altLang="en-US" sz="2000" b="1" dirty="0">
                <a:solidFill>
                  <a:schemeClr val="bg1"/>
                </a:solidFill>
                <a:effectLst>
                  <a:outerShdw blurRad="38100" dist="38100" dir="2700000" algn="tl">
                    <a:srgbClr val="000000">
                      <a:alpha val="43137"/>
                    </a:srgbClr>
                  </a:outerShdw>
                </a:effectLst>
              </a:rPr>
              <a:t>拓展阅读：</a:t>
            </a:r>
            <a:endParaRPr lang="en-US" altLang="zh-CN" sz="2000" b="1" dirty="0">
              <a:solidFill>
                <a:schemeClr val="bg1"/>
              </a:solidFill>
              <a:effectLst>
                <a:outerShdw blurRad="38100" dist="38100" dir="2700000" algn="tl">
                  <a:srgbClr val="000000">
                    <a:alpha val="43137"/>
                  </a:srgbClr>
                </a:outerShdw>
              </a:effectLst>
            </a:endParaRPr>
          </a:p>
          <a:p>
            <a:pPr algn="just">
              <a:lnSpc>
                <a:spcPct val="120000"/>
              </a:lnSpc>
            </a:pPr>
            <a:r>
              <a:rPr lang="zh-CN" altLang="en-US" sz="2000" b="1" u="sng" dirty="0" smtClean="0">
                <a:solidFill>
                  <a:schemeClr val="bg1"/>
                </a:solidFill>
                <a:effectLst>
                  <a:outerShdw blurRad="38100" dist="38100" dir="2700000" algn="tl">
                    <a:srgbClr val="000000">
                      <a:alpha val="43137"/>
                    </a:srgbClr>
                  </a:outerShdw>
                </a:effectLst>
              </a:rPr>
              <a:t>专栏</a:t>
            </a:r>
            <a:r>
              <a:rPr lang="en-US" altLang="zh-CN" sz="2000" b="1" u="sng" dirty="0">
                <a:solidFill>
                  <a:schemeClr val="bg1"/>
                </a:solidFill>
                <a:effectLst>
                  <a:outerShdw blurRad="38100" dist="38100" dir="2700000" algn="tl">
                    <a:srgbClr val="000000">
                      <a:alpha val="43137"/>
                    </a:srgbClr>
                  </a:outerShdw>
                </a:effectLst>
              </a:rPr>
              <a:t>7</a:t>
            </a:r>
            <a:r>
              <a:rPr lang="en-US" altLang="zh-CN" sz="2000" b="1" u="sng" dirty="0" smtClean="0">
                <a:solidFill>
                  <a:schemeClr val="bg1"/>
                </a:solidFill>
                <a:effectLst>
                  <a:outerShdw blurRad="38100" dist="38100" dir="2700000" algn="tl">
                    <a:srgbClr val="000000">
                      <a:alpha val="43137"/>
                    </a:srgbClr>
                  </a:outerShdw>
                </a:effectLst>
              </a:rPr>
              <a:t>-1 </a:t>
            </a:r>
            <a:r>
              <a:rPr lang="zh-CN" altLang="en-US" sz="2000" b="1" u="sng" dirty="0" smtClean="0">
                <a:solidFill>
                  <a:schemeClr val="bg1"/>
                </a:solidFill>
                <a:effectLst>
                  <a:outerShdw blurRad="38100" dist="38100" dir="2700000" algn="tl">
                    <a:srgbClr val="000000">
                      <a:alpha val="43137"/>
                    </a:srgbClr>
                  </a:outerShdw>
                </a:effectLst>
              </a:rPr>
              <a:t>中国</a:t>
            </a:r>
            <a:r>
              <a:rPr lang="zh-CN" altLang="en-US" sz="2000" b="1" u="sng" dirty="0">
                <a:solidFill>
                  <a:schemeClr val="bg1"/>
                </a:solidFill>
                <a:effectLst>
                  <a:outerShdw blurRad="38100" dist="38100" dir="2700000" algn="tl">
                    <a:srgbClr val="000000">
                      <a:alpha val="43137"/>
                    </a:srgbClr>
                  </a:outerShdw>
                </a:effectLst>
              </a:rPr>
              <a:t>的海关统计与对外贸易业务统计</a:t>
            </a:r>
            <a:endParaRPr lang="en-US" altLang="zh-CN" sz="2000" b="1" u="sng" dirty="0">
              <a:solidFill>
                <a:schemeClr val="bg1"/>
              </a:solidFill>
              <a:effectLst>
                <a:outerShdw blurRad="38100" dist="38100" dir="2700000" algn="tl">
                  <a:srgbClr val="000000">
                    <a:alpha val="43137"/>
                  </a:srgbClr>
                </a:outerShdw>
              </a:effectLst>
            </a:endParaRPr>
          </a:p>
        </p:txBody>
      </p:sp>
      <p:sp>
        <p:nvSpPr>
          <p:cNvPr id="13" name="矩形 12">
            <a:extLst>
              <a:ext uri="{FF2B5EF4-FFF2-40B4-BE49-F238E27FC236}">
                <a16:creationId xmlns="" xmlns:a16="http://schemas.microsoft.com/office/drawing/2014/main" id="{B21C305B-62CE-B445-92F9-520196948A9D}"/>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sp>
        <p:nvSpPr>
          <p:cNvPr id="14" name="矩形 13">
            <a:extLst>
              <a:ext uri="{FF2B5EF4-FFF2-40B4-BE49-F238E27FC236}">
                <a16:creationId xmlns="" xmlns:a16="http://schemas.microsoft.com/office/drawing/2014/main" id="{CD7A0A50-A1E9-47F1-B630-0444970FB2E5}"/>
              </a:ext>
            </a:extLst>
          </p:cNvPr>
          <p:cNvSpPr/>
          <p:nvPr/>
        </p:nvSpPr>
        <p:spPr>
          <a:xfrm>
            <a:off x="803970" y="323364"/>
            <a:ext cx="4145687" cy="1015663"/>
          </a:xfrm>
          <a:prstGeom prst="rect">
            <a:avLst/>
          </a:prstGeom>
        </p:spPr>
        <p:txBody>
          <a:bodyPr wrap="none">
            <a:spAutoFit/>
          </a:bodyPr>
          <a:lstStyle/>
          <a:p>
            <a:r>
              <a:rPr lang="zh-CN" altLang="en-US" sz="3000" b="1" dirty="0">
                <a:solidFill>
                  <a:schemeClr val="bg1"/>
                </a:solidFill>
              </a:rPr>
              <a:t> 一、国际商品贸易统计</a:t>
            </a:r>
          </a:p>
          <a:p>
            <a:endParaRPr lang="zh-CN" altLang="en-US" sz="3000" b="1" dirty="0">
              <a:solidFill>
                <a:schemeClr val="bg1"/>
              </a:solidFill>
            </a:endParaRPr>
          </a:p>
        </p:txBody>
      </p:sp>
    </p:spTree>
    <p:extLst>
      <p:ext uri="{BB962C8B-B14F-4D97-AF65-F5344CB8AC3E}">
        <p14:creationId xmlns:p14="http://schemas.microsoft.com/office/powerpoint/2010/main" val="16383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1">
            <a:extLst>
              <a:ext uri="{FF2B5EF4-FFF2-40B4-BE49-F238E27FC236}">
                <a16:creationId xmlns=""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 xmlns:a16="http://schemas.microsoft.com/office/drawing/2014/main" id="{3C1A61CF-3170-4CEC-B9D2-93896CB1C0C7}"/>
              </a:ext>
            </a:extLst>
          </p:cNvPr>
          <p:cNvSpPr>
            <a:spLocks noGrp="1"/>
          </p:cNvSpPr>
          <p:nvPr>
            <p:ph type="sldNum" sz="quarter" idx="4"/>
          </p:nvPr>
        </p:nvSpPr>
        <p:spPr/>
        <p:txBody>
          <a:bodyPr/>
          <a:lstStyle/>
          <a:p>
            <a:fld id="{089E6A1B-787B-48C2-89E0-46ED219FD4E0}" type="slidenum">
              <a:rPr lang="zh-CN" altLang="en-US" smtClean="0"/>
              <a:pPr/>
              <a:t>8</a:t>
            </a:fld>
            <a:endParaRPr lang="zh-CN" altLang="en-US" dirty="0"/>
          </a:p>
        </p:txBody>
      </p:sp>
      <p:grpSp>
        <p:nvGrpSpPr>
          <p:cNvPr id="22" name="组合 21">
            <a:extLst>
              <a:ext uri="{FF2B5EF4-FFF2-40B4-BE49-F238E27FC236}">
                <a16:creationId xmlns="" xmlns:a16="http://schemas.microsoft.com/office/drawing/2014/main" id="{D09A48F3-93D1-5A4D-88F5-EAAFE04E6D54}"/>
              </a:ext>
            </a:extLst>
          </p:cNvPr>
          <p:cNvGrpSpPr/>
          <p:nvPr/>
        </p:nvGrpSpPr>
        <p:grpSpPr>
          <a:xfrm>
            <a:off x="384049" y="1971378"/>
            <a:ext cx="10244909" cy="3138934"/>
            <a:chOff x="384049" y="2247062"/>
            <a:chExt cx="10244909" cy="3138934"/>
          </a:xfrm>
        </p:grpSpPr>
        <p:grpSp>
          <p:nvGrpSpPr>
            <p:cNvPr id="5" name="组合 4">
              <a:extLst>
                <a:ext uri="{FF2B5EF4-FFF2-40B4-BE49-F238E27FC236}">
                  <a16:creationId xmlns="" xmlns:a16="http://schemas.microsoft.com/office/drawing/2014/main" id="{87E88467-7764-470F-B5B1-0D9A94914D99}"/>
                </a:ext>
              </a:extLst>
            </p:cNvPr>
            <p:cNvGrpSpPr/>
            <p:nvPr/>
          </p:nvGrpSpPr>
          <p:grpSpPr>
            <a:xfrm>
              <a:off x="384049" y="2495619"/>
              <a:ext cx="10077763" cy="2890377"/>
              <a:chOff x="384049" y="2678499"/>
              <a:chExt cx="10077763" cy="2890377"/>
            </a:xfrm>
          </p:grpSpPr>
          <p:sp>
            <p:nvSpPr>
              <p:cNvPr id="65" name="任意多边形 17">
                <a:extLst>
                  <a:ext uri="{FF2B5EF4-FFF2-40B4-BE49-F238E27FC236}">
                    <a16:creationId xmlns="" xmlns:a16="http://schemas.microsoft.com/office/drawing/2014/main" id="{2A80FE05-80EC-408C-8E5A-B78F2227D408}"/>
                  </a:ext>
                </a:extLst>
              </p:cNvPr>
              <p:cNvSpPr/>
              <p:nvPr/>
            </p:nvSpPr>
            <p:spPr>
              <a:xfrm>
                <a:off x="7156581" y="3906828"/>
                <a:ext cx="3305231" cy="58323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商品贸易条件指数</a:t>
                </a:r>
              </a:p>
            </p:txBody>
          </p:sp>
          <p:sp>
            <p:nvSpPr>
              <p:cNvPr id="66" name="圆角右箭头 4">
                <a:extLst>
                  <a:ext uri="{FF2B5EF4-FFF2-40B4-BE49-F238E27FC236}">
                    <a16:creationId xmlns="" xmlns:a16="http://schemas.microsoft.com/office/drawing/2014/main" id="{09A3D653-21F9-46B6-9B40-4EB3A3FDCAAB}"/>
                  </a:ext>
                </a:extLst>
              </p:cNvPr>
              <p:cNvSpPr/>
              <p:nvPr/>
            </p:nvSpPr>
            <p:spPr>
              <a:xfrm>
                <a:off x="2863911" y="2683701"/>
                <a:ext cx="1094308" cy="1243032"/>
              </a:xfrm>
              <a:prstGeom prst="bentArrow">
                <a:avLst>
                  <a:gd name="adj1" fmla="val 11338"/>
                  <a:gd name="adj2" fmla="val 21322"/>
                  <a:gd name="adj3" fmla="val 25000"/>
                  <a:gd name="adj4" fmla="val 21549"/>
                </a:avLst>
              </a:prstGeom>
              <a:solidFill>
                <a:srgbClr val="962B61"/>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a:latin typeface="微软雅黑" panose="020B0503020204020204" pitchFamily="34" charset="-122"/>
                  <a:ea typeface="微软雅黑" panose="020B0503020204020204" pitchFamily="34" charset="-122"/>
                </a:endParaRPr>
              </a:p>
            </p:txBody>
          </p:sp>
          <p:sp>
            <p:nvSpPr>
              <p:cNvPr id="68" name="任意多边形 5">
                <a:extLst>
                  <a:ext uri="{FF2B5EF4-FFF2-40B4-BE49-F238E27FC236}">
                    <a16:creationId xmlns="" xmlns:a16="http://schemas.microsoft.com/office/drawing/2014/main" id="{CDADA061-A9BA-4072-98BC-1A1991B7BE43}"/>
                  </a:ext>
                </a:extLst>
              </p:cNvPr>
              <p:cNvSpPr/>
              <p:nvPr/>
            </p:nvSpPr>
            <p:spPr>
              <a:xfrm>
                <a:off x="384049" y="3724576"/>
                <a:ext cx="2999232" cy="671989"/>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962B61"/>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6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主要统计指标</a:t>
                </a:r>
                <a:endParaRPr lang="zh-CN" altLang="en-US" sz="26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1" name="任意多边形 7">
                <a:extLst>
                  <a:ext uri="{FF2B5EF4-FFF2-40B4-BE49-F238E27FC236}">
                    <a16:creationId xmlns="" xmlns:a16="http://schemas.microsoft.com/office/drawing/2014/main" id="{68E73D15-D181-4FE9-BE6C-AC253795CB84}"/>
                  </a:ext>
                </a:extLst>
              </p:cNvPr>
              <p:cNvSpPr/>
              <p:nvPr/>
            </p:nvSpPr>
            <p:spPr>
              <a:xfrm>
                <a:off x="4153480" y="2678499"/>
                <a:ext cx="2230383" cy="569264"/>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6">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进出口总额</a:t>
                </a:r>
                <a:endParaRPr lang="zh-CN" altLang="en-US" sz="2400" b="1" kern="1200" dirty="0">
                  <a:latin typeface="微软雅黑" panose="020B0503020204020204" pitchFamily="34" charset="-122"/>
                  <a:ea typeface="微软雅黑" panose="020B0503020204020204" pitchFamily="34" charset="-122"/>
                </a:endParaRPr>
              </a:p>
            </p:txBody>
          </p:sp>
          <p:sp>
            <p:nvSpPr>
              <p:cNvPr id="74" name="任意多边形 13">
                <a:extLst>
                  <a:ext uri="{FF2B5EF4-FFF2-40B4-BE49-F238E27FC236}">
                    <a16:creationId xmlns="" xmlns:a16="http://schemas.microsoft.com/office/drawing/2014/main" id="{5E4F6F0C-D043-4075-8217-F506A323578B}"/>
                  </a:ext>
                </a:extLst>
              </p:cNvPr>
              <p:cNvSpPr/>
              <p:nvPr/>
            </p:nvSpPr>
            <p:spPr>
              <a:xfrm>
                <a:off x="4153479" y="4873151"/>
                <a:ext cx="2230383" cy="69086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6">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sz="2400" b="1" dirty="0" smtClean="0">
                    <a:latin typeface="微软雅黑" panose="020B0503020204020204" pitchFamily="34" charset="-122"/>
                    <a:ea typeface="微软雅黑" panose="020B0503020204020204" pitchFamily="34" charset="-122"/>
                  </a:rPr>
                  <a:t>贸易条件指数</a:t>
                </a:r>
                <a:endParaRPr lang="zh-CN" altLang="en-US" sz="2400" b="1" dirty="0">
                  <a:latin typeface="微软雅黑" panose="020B0503020204020204" pitchFamily="34" charset="-122"/>
                  <a:ea typeface="微软雅黑" panose="020B0503020204020204" pitchFamily="34" charset="-122"/>
                </a:endParaRPr>
              </a:p>
            </p:txBody>
          </p:sp>
          <p:sp>
            <p:nvSpPr>
              <p:cNvPr id="24" name="圆角右箭头 4">
                <a:extLst>
                  <a:ext uri="{FF2B5EF4-FFF2-40B4-BE49-F238E27FC236}">
                    <a16:creationId xmlns="" xmlns:a16="http://schemas.microsoft.com/office/drawing/2014/main" id="{05454941-6DC9-4A82-AF43-2A55863B96A5}"/>
                  </a:ext>
                </a:extLst>
              </p:cNvPr>
              <p:cNvSpPr/>
              <p:nvPr/>
            </p:nvSpPr>
            <p:spPr>
              <a:xfrm flipV="1">
                <a:off x="2846894" y="4325844"/>
                <a:ext cx="1111324" cy="1243032"/>
              </a:xfrm>
              <a:prstGeom prst="bentArrow">
                <a:avLst>
                  <a:gd name="adj1" fmla="val 11338"/>
                  <a:gd name="adj2" fmla="val 25000"/>
                  <a:gd name="adj3" fmla="val 25000"/>
                  <a:gd name="adj4" fmla="val 21549"/>
                </a:avLst>
              </a:prstGeom>
              <a:solidFill>
                <a:srgbClr val="962B61"/>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dirty="0">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 xmlns:a16="http://schemas.microsoft.com/office/drawing/2014/main" id="{91C0AF97-548B-214C-81C1-B071A05A5E22}"/>
                </a:ext>
              </a:extLst>
            </p:cNvPr>
            <p:cNvGrpSpPr/>
            <p:nvPr/>
          </p:nvGrpSpPr>
          <p:grpSpPr>
            <a:xfrm>
              <a:off x="7096066" y="2247062"/>
              <a:ext cx="3532892" cy="906980"/>
              <a:chOff x="7096066" y="2247062"/>
              <a:chExt cx="3532892" cy="906980"/>
            </a:xfrm>
          </p:grpSpPr>
          <p:sp>
            <p:nvSpPr>
              <p:cNvPr id="44" name="圆角矩形 9">
                <a:extLst>
                  <a:ext uri="{FF2B5EF4-FFF2-40B4-BE49-F238E27FC236}">
                    <a16:creationId xmlns="" xmlns:a16="http://schemas.microsoft.com/office/drawing/2014/main" id="{3D82DBF6-8385-0A4B-B035-FBC78BF393A5}"/>
                  </a:ext>
                </a:extLst>
              </p:cNvPr>
              <p:cNvSpPr/>
              <p:nvPr/>
            </p:nvSpPr>
            <p:spPr>
              <a:xfrm>
                <a:off x="7106771" y="2247062"/>
                <a:ext cx="3355041" cy="906980"/>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 name="文本框 19">
                <a:extLst>
                  <a:ext uri="{FF2B5EF4-FFF2-40B4-BE49-F238E27FC236}">
                    <a16:creationId xmlns="" xmlns:a16="http://schemas.microsoft.com/office/drawing/2014/main" id="{56E92ADD-0D7E-1249-94F9-8813FF7B71C7}"/>
                  </a:ext>
                </a:extLst>
              </p:cNvPr>
              <p:cNvSpPr txBox="1"/>
              <p:nvPr/>
            </p:nvSpPr>
            <p:spPr>
              <a:xfrm>
                <a:off x="7096066" y="2591295"/>
                <a:ext cx="3532892" cy="369332"/>
              </a:xfrm>
              <a:prstGeom prst="rect">
                <a:avLst/>
              </a:prstGeom>
              <a:noFill/>
            </p:spPr>
            <p:txBody>
              <a:bodyPr wrap="square" rtlCol="0">
                <a:spAutoFit/>
              </a:bodyPr>
              <a:lstStyle/>
              <a:p>
                <a:r>
                  <a:rPr kumimoji="1" lang="zh-CN" altLang="en-US" b="1" dirty="0"/>
                  <a:t>实际进出中国国境的货物总金额</a:t>
                </a:r>
              </a:p>
            </p:txBody>
          </p:sp>
        </p:grpSp>
      </p:grpSp>
      <p:sp>
        <p:nvSpPr>
          <p:cNvPr id="23" name="矩形 22">
            <a:extLst>
              <a:ext uri="{FF2B5EF4-FFF2-40B4-BE49-F238E27FC236}">
                <a16:creationId xmlns="" xmlns:a16="http://schemas.microsoft.com/office/drawing/2014/main" id="{13573001-637A-FA46-9382-7E1972FA2095}"/>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
        <p:nvSpPr>
          <p:cNvPr id="25" name="矩形 24">
            <a:extLst>
              <a:ext uri="{FF2B5EF4-FFF2-40B4-BE49-F238E27FC236}">
                <a16:creationId xmlns="" xmlns:a16="http://schemas.microsoft.com/office/drawing/2014/main" id="{CD7A0A50-A1E9-47F1-B630-0444970FB2E5}"/>
              </a:ext>
            </a:extLst>
          </p:cNvPr>
          <p:cNvSpPr/>
          <p:nvPr/>
        </p:nvSpPr>
        <p:spPr>
          <a:xfrm>
            <a:off x="803970" y="323364"/>
            <a:ext cx="4145687" cy="1015663"/>
          </a:xfrm>
          <a:prstGeom prst="rect">
            <a:avLst/>
          </a:prstGeom>
        </p:spPr>
        <p:txBody>
          <a:bodyPr wrap="none">
            <a:spAutoFit/>
          </a:bodyPr>
          <a:lstStyle/>
          <a:p>
            <a:r>
              <a:rPr lang="zh-CN" altLang="en-US" sz="3000" b="1" dirty="0">
                <a:solidFill>
                  <a:schemeClr val="bg1"/>
                </a:solidFill>
              </a:rPr>
              <a:t> 一、国际商品贸易统计</a:t>
            </a:r>
          </a:p>
          <a:p>
            <a:endParaRPr lang="zh-CN" altLang="en-US" sz="3000" b="1" dirty="0">
              <a:solidFill>
                <a:schemeClr val="bg1"/>
              </a:solidFill>
            </a:endParaRPr>
          </a:p>
        </p:txBody>
      </p:sp>
      <p:sp>
        <p:nvSpPr>
          <p:cNvPr id="28" name="任意多边形 17">
            <a:extLst>
              <a:ext uri="{FF2B5EF4-FFF2-40B4-BE49-F238E27FC236}">
                <a16:creationId xmlns="" xmlns:a16="http://schemas.microsoft.com/office/drawing/2014/main" id="{2A80FE05-80EC-408C-8E5A-B78F2227D408}"/>
              </a:ext>
            </a:extLst>
          </p:cNvPr>
          <p:cNvSpPr/>
          <p:nvPr/>
        </p:nvSpPr>
        <p:spPr>
          <a:xfrm>
            <a:off x="7146707" y="5394251"/>
            <a:ext cx="3315106" cy="58323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收入贸易条件指数</a:t>
            </a:r>
          </a:p>
        </p:txBody>
      </p:sp>
      <p:sp>
        <p:nvSpPr>
          <p:cNvPr id="29" name="任意多边形 17">
            <a:extLst>
              <a:ext uri="{FF2B5EF4-FFF2-40B4-BE49-F238E27FC236}">
                <a16:creationId xmlns="" xmlns:a16="http://schemas.microsoft.com/office/drawing/2014/main" id="{2A80FE05-80EC-408C-8E5A-B78F2227D408}"/>
              </a:ext>
            </a:extLst>
          </p:cNvPr>
          <p:cNvSpPr/>
          <p:nvPr/>
        </p:nvSpPr>
        <p:spPr>
          <a:xfrm>
            <a:off x="7156582" y="4506372"/>
            <a:ext cx="3305232" cy="58323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要素贸易条件指数</a:t>
            </a:r>
          </a:p>
        </p:txBody>
      </p:sp>
      <p:grpSp>
        <p:nvGrpSpPr>
          <p:cNvPr id="30" name="组合 29">
            <a:extLst>
              <a:ext uri="{FF2B5EF4-FFF2-40B4-BE49-F238E27FC236}">
                <a16:creationId xmlns="" xmlns:a16="http://schemas.microsoft.com/office/drawing/2014/main" id="{85C5D6C0-8A86-E54D-A882-BD440F74675C}"/>
              </a:ext>
            </a:extLst>
          </p:cNvPr>
          <p:cNvGrpSpPr/>
          <p:nvPr/>
        </p:nvGrpSpPr>
        <p:grpSpPr>
          <a:xfrm>
            <a:off x="6380710" y="3549018"/>
            <a:ext cx="775871" cy="2367687"/>
            <a:chOff x="3161605" y="3783143"/>
            <a:chExt cx="1026311" cy="3660124"/>
          </a:xfrm>
          <a:effectLst>
            <a:outerShdw blurRad="50800" dist="38100" dir="2700000" algn="tl" rotWithShape="0">
              <a:prstClr val="black">
                <a:alpha val="40000"/>
              </a:prstClr>
            </a:outerShdw>
          </a:effectLst>
        </p:grpSpPr>
        <p:grpSp>
          <p:nvGrpSpPr>
            <p:cNvPr id="31" name="组合 16">
              <a:extLst>
                <a:ext uri="{FF2B5EF4-FFF2-40B4-BE49-F238E27FC236}">
                  <a16:creationId xmlns="" xmlns:a16="http://schemas.microsoft.com/office/drawing/2014/main" id="{D254620D-6A5F-724E-9F43-EBDD9CC6A8E0}"/>
                </a:ext>
              </a:extLst>
            </p:cNvPr>
            <p:cNvGrpSpPr/>
            <p:nvPr/>
          </p:nvGrpSpPr>
          <p:grpSpPr>
            <a:xfrm>
              <a:off x="3163398" y="3783143"/>
              <a:ext cx="1024518" cy="3660124"/>
              <a:chOff x="3163398" y="3783143"/>
              <a:chExt cx="1024518" cy="3660124"/>
            </a:xfrm>
          </p:grpSpPr>
          <p:sp>
            <p:nvSpPr>
              <p:cNvPr id="33" name="任意多边形 8">
                <a:extLst>
                  <a:ext uri="{FF2B5EF4-FFF2-40B4-BE49-F238E27FC236}">
                    <a16:creationId xmlns="" xmlns:a16="http://schemas.microsoft.com/office/drawing/2014/main" id="{4643464A-9681-4C49-9027-59FE62F41DD7}"/>
                  </a:ext>
                </a:extLst>
              </p:cNvPr>
              <p:cNvSpPr/>
              <p:nvPr/>
            </p:nvSpPr>
            <p:spPr>
              <a:xfrm>
                <a:off x="3174667" y="5713877"/>
                <a:ext cx="1013249" cy="1729390"/>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69850">
                <a:solidFill>
                  <a:schemeClr val="accent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b="1" kern="120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34" name="任意多边形 11">
                <a:extLst>
                  <a:ext uri="{FF2B5EF4-FFF2-40B4-BE49-F238E27FC236}">
                    <a16:creationId xmlns="" xmlns:a16="http://schemas.microsoft.com/office/drawing/2014/main" id="{0C6EBEEB-9918-C343-8304-C6EB2817C254}"/>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69850">
                <a:solidFill>
                  <a:schemeClr val="accent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b="1" kern="120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grpSp>
        <p:sp>
          <p:nvSpPr>
            <p:cNvPr id="32" name="任意多边形 9">
              <a:extLst>
                <a:ext uri="{FF2B5EF4-FFF2-40B4-BE49-F238E27FC236}">
                  <a16:creationId xmlns="" xmlns:a16="http://schemas.microsoft.com/office/drawing/2014/main" id="{619317D8-C9F9-0849-8B2B-E951501AC719}"/>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69850">
              <a:solidFill>
                <a:schemeClr val="accent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b="1" kern="120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grpSp>
    </p:spTree>
    <p:extLst>
      <p:ext uri="{BB962C8B-B14F-4D97-AF65-F5344CB8AC3E}">
        <p14:creationId xmlns:p14="http://schemas.microsoft.com/office/powerpoint/2010/main" val="32435248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 xmlns:a16="http://schemas.microsoft.com/office/drawing/2014/main" id="{D60C25B3-EA20-41F5-991B-33027E003AD8}"/>
              </a:ext>
            </a:extLst>
          </p:cNvPr>
          <p:cNvGrpSpPr/>
          <p:nvPr/>
        </p:nvGrpSpPr>
        <p:grpSpPr>
          <a:xfrm>
            <a:off x="5795683" y="2295536"/>
            <a:ext cx="5306304" cy="3808536"/>
            <a:chOff x="6496049" y="2332790"/>
            <a:chExt cx="4533901" cy="3808536"/>
          </a:xfrm>
        </p:grpSpPr>
        <p:sp>
          <p:nvSpPr>
            <p:cNvPr id="28" name="矩形 27">
              <a:extLst>
                <a:ext uri="{FF2B5EF4-FFF2-40B4-BE49-F238E27FC236}">
                  <a16:creationId xmlns="" xmlns:a16="http://schemas.microsoft.com/office/drawing/2014/main" id="{BEE49575-DDC8-469A-82A3-4D5B6639AC34}"/>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BDE13502-D704-4CB6-A1AF-CB76E8423470}"/>
                </a:ext>
              </a:extLst>
            </p:cNvPr>
            <p:cNvSpPr/>
            <p:nvPr/>
          </p:nvSpPr>
          <p:spPr>
            <a:xfrm>
              <a:off x="6496050" y="2332790"/>
              <a:ext cx="4533900" cy="540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 xmlns:a16="http://schemas.microsoft.com/office/drawing/2014/main" id="{CD7A0A50-A1E9-47F1-B630-0444970FB2E5}"/>
              </a:ext>
            </a:extLst>
          </p:cNvPr>
          <p:cNvSpPr/>
          <p:nvPr/>
        </p:nvSpPr>
        <p:spPr>
          <a:xfrm>
            <a:off x="803970" y="323364"/>
            <a:ext cx="4145687" cy="147732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a:solidFill>
                  <a:schemeClr val="bg1"/>
                </a:solidFill>
              </a:rPr>
              <a:t>国际服务贸易统计</a:t>
            </a:r>
          </a:p>
          <a:p>
            <a:endParaRPr lang="zh-CN" altLang="en-US" sz="3000" b="1" dirty="0">
              <a:solidFill>
                <a:schemeClr val="bg1"/>
              </a:solidFill>
            </a:endParaRPr>
          </a:p>
          <a:p>
            <a:endParaRPr lang="zh-CN" altLang="en-US" sz="3000" b="1" dirty="0">
              <a:solidFill>
                <a:schemeClr val="bg1"/>
              </a:solidFill>
            </a:endParaRPr>
          </a:p>
        </p:txBody>
      </p:sp>
      <p:sp>
        <p:nvSpPr>
          <p:cNvPr id="4" name="五边形 1">
            <a:extLst>
              <a:ext uri="{FF2B5EF4-FFF2-40B4-BE49-F238E27FC236}">
                <a16:creationId xmlns=""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对角圆角矩形 10">
            <a:extLst>
              <a:ext uri="{FF2B5EF4-FFF2-40B4-BE49-F238E27FC236}">
                <a16:creationId xmlns="" xmlns:a16="http://schemas.microsoft.com/office/drawing/2014/main" id="{347A1711-A3EC-47E2-9FCB-812AB9F2297C}"/>
              </a:ext>
            </a:extLst>
          </p:cNvPr>
          <p:cNvSpPr/>
          <p:nvPr/>
        </p:nvSpPr>
        <p:spPr>
          <a:xfrm>
            <a:off x="515938" y="1276562"/>
            <a:ext cx="3238612" cy="720000"/>
          </a:xfrm>
          <a:prstGeom prst="round2Diag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400" b="1" dirty="0">
                <a:solidFill>
                  <a:schemeClr val="bg1"/>
                </a:solidFill>
                <a:effectLst>
                  <a:outerShdw blurRad="38100" dist="38100" dir="2700000" algn="tl">
                    <a:srgbClr val="000000">
                      <a:alpha val="43137"/>
                    </a:srgbClr>
                  </a:outerShdw>
                </a:effectLst>
              </a:rPr>
              <a:t>国际服务贸易统计</a:t>
            </a:r>
          </a:p>
        </p:txBody>
      </p:sp>
      <p:sp>
        <p:nvSpPr>
          <p:cNvPr id="5" name="矩形 4">
            <a:extLst>
              <a:ext uri="{FF2B5EF4-FFF2-40B4-BE49-F238E27FC236}">
                <a16:creationId xmlns="" xmlns:a16="http://schemas.microsoft.com/office/drawing/2014/main" id="{EAFB8E65-C5B9-4855-B4BE-7F8CB2434BA6}"/>
              </a:ext>
            </a:extLst>
          </p:cNvPr>
          <p:cNvSpPr/>
          <p:nvPr/>
        </p:nvSpPr>
        <p:spPr>
          <a:xfrm>
            <a:off x="6616700" y="2327994"/>
            <a:ext cx="1582920" cy="492443"/>
          </a:xfrm>
          <a:prstGeom prst="rect">
            <a:avLst/>
          </a:prstGeom>
        </p:spPr>
        <p:txBody>
          <a:bodyPr wrap="square">
            <a:spAutoFit/>
          </a:bodyPr>
          <a:lstStyle/>
          <a:p>
            <a:r>
              <a:rPr lang="zh-CN" altLang="en-US" sz="2600" b="1" dirty="0" smtClean="0">
                <a:solidFill>
                  <a:schemeClr val="bg1"/>
                </a:solidFill>
                <a:effectLst>
                  <a:outerShdw blurRad="38100" dist="38100" dir="2700000" algn="tl">
                    <a:srgbClr val="000000">
                      <a:alpha val="43137"/>
                    </a:srgbClr>
                  </a:outerShdw>
                </a:effectLst>
              </a:rPr>
              <a:t>统计范围</a:t>
            </a:r>
            <a:endParaRPr lang="zh-CN" altLang="en-US" sz="2600" b="1" dirty="0">
              <a:solidFill>
                <a:schemeClr val="bg1"/>
              </a:solidFill>
              <a:effectLst>
                <a:outerShdw blurRad="38100" dist="38100" dir="2700000" algn="tl">
                  <a:srgbClr val="000000">
                    <a:alpha val="43137"/>
                  </a:srgbClr>
                </a:outerShdw>
              </a:effectLst>
            </a:endParaRPr>
          </a:p>
        </p:txBody>
      </p:sp>
      <p:sp>
        <p:nvSpPr>
          <p:cNvPr id="6" name="矩形 5">
            <a:extLst>
              <a:ext uri="{FF2B5EF4-FFF2-40B4-BE49-F238E27FC236}">
                <a16:creationId xmlns="" xmlns:a16="http://schemas.microsoft.com/office/drawing/2014/main" id="{02485D47-E498-4B5A-9A29-244F3EF6AC72}"/>
              </a:ext>
            </a:extLst>
          </p:cNvPr>
          <p:cNvSpPr/>
          <p:nvPr/>
        </p:nvSpPr>
        <p:spPr>
          <a:xfrm>
            <a:off x="6031007" y="3131492"/>
            <a:ext cx="4998942" cy="2723823"/>
          </a:xfrm>
          <a:prstGeom prst="rect">
            <a:avLst/>
          </a:prstGeom>
        </p:spPr>
        <p:txBody>
          <a:bodyPr wrap="square">
            <a:spAutoFit/>
          </a:bodyPr>
          <a:lstStyle/>
          <a:p>
            <a:pPr marL="285750" indent="-285750" algn="just">
              <a:lnSpc>
                <a:spcPct val="200000"/>
              </a:lnSpc>
              <a:buFont typeface="Wingdings" pitchFamily="2" charset="2"/>
              <a:buChar char="l"/>
            </a:pPr>
            <a:r>
              <a:rPr lang="en-US" altLang="zh-CN" b="1" dirty="0" smtClean="0">
                <a:latin typeface="Times New Roman" pitchFamily="18" charset="0"/>
                <a:cs typeface="Times New Roman" pitchFamily="18" charset="0"/>
              </a:rPr>
              <a:t>BOP</a:t>
            </a:r>
            <a:r>
              <a:rPr lang="zh-CN" altLang="en-US" b="1" dirty="0">
                <a:latin typeface="Times New Roman" pitchFamily="18" charset="0"/>
                <a:cs typeface="Times New Roman" pitchFamily="18" charset="0"/>
              </a:rPr>
              <a:t>（</a:t>
            </a:r>
            <a:r>
              <a:rPr lang="en-US" altLang="zh-CN" b="1" dirty="0">
                <a:latin typeface="Times New Roman" pitchFamily="18" charset="0"/>
                <a:cs typeface="Times New Roman" pitchFamily="18" charset="0"/>
              </a:rPr>
              <a:t>Balance of Payment</a:t>
            </a:r>
            <a:r>
              <a:rPr lang="zh-CN" altLang="en-US" b="1" dirty="0">
                <a:latin typeface="Times New Roman" pitchFamily="18" charset="0"/>
                <a:cs typeface="Times New Roman" pitchFamily="18" charset="0"/>
              </a:rPr>
              <a:t>）服务</a:t>
            </a:r>
            <a:r>
              <a:rPr lang="zh-CN" altLang="en-US" b="1" dirty="0" smtClean="0">
                <a:latin typeface="Times New Roman" pitchFamily="18" charset="0"/>
                <a:cs typeface="Times New Roman" pitchFamily="18" charset="0"/>
              </a:rPr>
              <a:t>贸易统计</a:t>
            </a:r>
            <a:endParaRPr lang="en-US" altLang="zh-CN" b="1" dirty="0" smtClean="0">
              <a:latin typeface="Times New Roman" pitchFamily="18" charset="0"/>
              <a:cs typeface="Times New Roman" pitchFamily="18" charset="0"/>
            </a:endParaRPr>
          </a:p>
          <a:p>
            <a:pPr marL="285750" indent="-285750" algn="just">
              <a:lnSpc>
                <a:spcPct val="200000"/>
              </a:lnSpc>
              <a:buFont typeface="Wingdings" pitchFamily="2" charset="2"/>
              <a:buChar char="l"/>
            </a:pPr>
            <a:r>
              <a:rPr lang="zh-CN" altLang="en-US" b="1" dirty="0" smtClean="0">
                <a:latin typeface="Times New Roman" pitchFamily="18" charset="0"/>
                <a:cs typeface="Times New Roman" pitchFamily="18" charset="0"/>
              </a:rPr>
              <a:t>国外</a:t>
            </a:r>
            <a:r>
              <a:rPr lang="zh-CN" altLang="en-US" b="1" dirty="0">
                <a:latin typeface="Times New Roman" pitchFamily="18" charset="0"/>
                <a:cs typeface="Times New Roman" pitchFamily="18" charset="0"/>
              </a:rPr>
              <a:t>分支机构服务贸易（</a:t>
            </a:r>
            <a:r>
              <a:rPr lang="en-US" altLang="zh-CN" b="1" dirty="0">
                <a:latin typeface="Times New Roman" pitchFamily="18" charset="0"/>
                <a:cs typeface="Times New Roman" pitchFamily="18" charset="0"/>
              </a:rPr>
              <a:t>Foreign Affiliates Trade in Services, FATS</a:t>
            </a:r>
            <a:r>
              <a:rPr lang="zh-CN" altLang="en-US" b="1" dirty="0">
                <a:latin typeface="Times New Roman" pitchFamily="18" charset="0"/>
                <a:cs typeface="Times New Roman" pitchFamily="18" charset="0"/>
              </a:rPr>
              <a:t>）</a:t>
            </a:r>
            <a:r>
              <a:rPr lang="zh-CN" altLang="en-US" b="1" dirty="0" smtClean="0">
                <a:latin typeface="Times New Roman" pitchFamily="18" charset="0"/>
                <a:cs typeface="Times New Roman" pitchFamily="18" charset="0"/>
              </a:rPr>
              <a:t>统计</a:t>
            </a:r>
            <a:endParaRPr lang="en-US" altLang="zh-CN" b="1" dirty="0" smtClean="0">
              <a:latin typeface="Times New Roman" pitchFamily="18" charset="0"/>
              <a:cs typeface="Times New Roman" pitchFamily="18" charset="0"/>
            </a:endParaRPr>
          </a:p>
          <a:p>
            <a:pPr marL="285750" indent="-285750" algn="just">
              <a:lnSpc>
                <a:spcPct val="200000"/>
              </a:lnSpc>
              <a:buFont typeface="Wingdings" pitchFamily="2" charset="2"/>
              <a:buChar char="l"/>
            </a:pPr>
            <a:r>
              <a:rPr lang="zh-CN" altLang="en-US" b="1" dirty="0" smtClean="0">
                <a:latin typeface="Times New Roman" pitchFamily="18" charset="0"/>
                <a:cs typeface="Times New Roman" pitchFamily="18" charset="0"/>
              </a:rPr>
              <a:t>自然人流动服务</a:t>
            </a:r>
            <a:r>
              <a:rPr lang="zh-CN" altLang="en-US" b="1" dirty="0">
                <a:latin typeface="Times New Roman" pitchFamily="18" charset="0"/>
                <a:cs typeface="Times New Roman" pitchFamily="18" charset="0"/>
              </a:rPr>
              <a:t>贸易统计</a:t>
            </a:r>
            <a:endParaRPr lang="en-US" altLang="zh-CN" b="1" dirty="0" smtClean="0">
              <a:latin typeface="Times New Roman" pitchFamily="18" charset="0"/>
              <a:cs typeface="Times New Roman" pitchFamily="18" charset="0"/>
            </a:endParaRPr>
          </a:p>
          <a:p>
            <a:pPr marL="285750" indent="-285750" algn="just">
              <a:lnSpc>
                <a:spcPct val="150000"/>
              </a:lnSpc>
              <a:buFont typeface="Wingdings" pitchFamily="2" charset="2"/>
              <a:buChar char="l"/>
            </a:pPr>
            <a:endParaRPr lang="zh-CN" altLang="en-US" dirty="0">
              <a:latin typeface="Times New Roman" pitchFamily="18" charset="0"/>
              <a:cs typeface="Times New Roman" pitchFamily="18" charset="0"/>
            </a:endParaRPr>
          </a:p>
        </p:txBody>
      </p:sp>
      <p:sp>
        <p:nvSpPr>
          <p:cNvPr id="8" name="灯片编号占位符 7">
            <a:extLst>
              <a:ext uri="{FF2B5EF4-FFF2-40B4-BE49-F238E27FC236}">
                <a16:creationId xmlns="" xmlns:a16="http://schemas.microsoft.com/office/drawing/2014/main" id="{B976500E-92CA-4BA0-ADD0-396092F008F6}"/>
              </a:ext>
            </a:extLst>
          </p:cNvPr>
          <p:cNvSpPr>
            <a:spLocks noGrp="1"/>
          </p:cNvSpPr>
          <p:nvPr>
            <p:ph type="sldNum" sz="quarter" idx="4"/>
          </p:nvPr>
        </p:nvSpPr>
        <p:spPr/>
        <p:txBody>
          <a:bodyPr/>
          <a:lstStyle/>
          <a:p>
            <a:fld id="{089E6A1B-787B-48C2-89E0-46ED219FD4E0}" type="slidenum">
              <a:rPr lang="zh-CN" altLang="en-US" smtClean="0"/>
              <a:pPr/>
              <a:t>9</a:t>
            </a:fld>
            <a:endParaRPr lang="zh-CN" altLang="en-US" dirty="0"/>
          </a:p>
        </p:txBody>
      </p:sp>
      <p:sp>
        <p:nvSpPr>
          <p:cNvPr id="18" name="矩形 17">
            <a:extLst>
              <a:ext uri="{FF2B5EF4-FFF2-40B4-BE49-F238E27FC236}">
                <a16:creationId xmlns="" xmlns:a16="http://schemas.microsoft.com/office/drawing/2014/main" id="{94760A18-BD02-6649-B8EF-D9E837D5A5D3}"/>
              </a:ext>
            </a:extLst>
          </p:cNvPr>
          <p:cNvSpPr/>
          <p:nvPr/>
        </p:nvSpPr>
        <p:spPr>
          <a:xfrm>
            <a:off x="3867216" y="1399439"/>
            <a:ext cx="8779736" cy="400110"/>
          </a:xfrm>
          <a:prstGeom prst="rect">
            <a:avLst/>
          </a:prstGeom>
        </p:spPr>
        <p:txBody>
          <a:bodyPr wrap="square">
            <a:spAutoFit/>
          </a:bodyPr>
          <a:lstStyle/>
          <a:p>
            <a:r>
              <a:rPr lang="zh-CN" altLang="en-US" sz="2000" b="1" dirty="0"/>
              <a:t>是对国家间以及国家与地区间所有可进行贸易的服务流动信息的详细记录</a:t>
            </a:r>
            <a:r>
              <a:rPr lang="zh-CN" altLang="en-US" sz="2000" b="1" dirty="0" smtClean="0"/>
              <a:t>。</a:t>
            </a:r>
            <a:endParaRPr lang="zh-CN" altLang="en-US" sz="2000" dirty="0"/>
          </a:p>
        </p:txBody>
      </p:sp>
      <p:sp>
        <p:nvSpPr>
          <p:cNvPr id="2" name="矩形 1">
            <a:extLst>
              <a:ext uri="{FF2B5EF4-FFF2-40B4-BE49-F238E27FC236}">
                <a16:creationId xmlns="" xmlns:a16="http://schemas.microsoft.com/office/drawing/2014/main" id="{50BDB906-8752-0344-B067-FC8E60592C98}"/>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
        <p:nvSpPr>
          <p:cNvPr id="10" name="矩形 9"/>
          <p:cNvSpPr/>
          <p:nvPr/>
        </p:nvSpPr>
        <p:spPr>
          <a:xfrm>
            <a:off x="993491" y="5376827"/>
            <a:ext cx="3594189" cy="646331"/>
          </a:xfrm>
          <a:prstGeom prst="rect">
            <a:avLst/>
          </a:prstGeom>
        </p:spPr>
        <p:txBody>
          <a:bodyPr wrap="none">
            <a:spAutoFit/>
          </a:bodyPr>
          <a:lstStyle/>
          <a:p>
            <a:pPr lvl="0" algn="just">
              <a:lnSpc>
                <a:spcPct val="150000"/>
              </a:lnSpc>
            </a:pPr>
            <a:r>
              <a:rPr lang="en-US" altLang="zh-CN" sz="2000" b="1" dirty="0" smtClean="0">
                <a:solidFill>
                  <a:prstClr val="black"/>
                </a:solidFill>
              </a:rPr>
              <a:t>WTO</a:t>
            </a:r>
            <a:r>
              <a:rPr lang="en-US" altLang="zh-CN" sz="2400" b="1" dirty="0" smtClean="0">
                <a:solidFill>
                  <a:prstClr val="black"/>
                </a:solidFill>
              </a:rPr>
              <a:t>《</a:t>
            </a:r>
            <a:r>
              <a:rPr lang="zh-CN" altLang="en-US" sz="2400" b="1" dirty="0">
                <a:solidFill>
                  <a:prstClr val="black"/>
                </a:solidFill>
              </a:rPr>
              <a:t>服务贸易总协定</a:t>
            </a:r>
            <a:r>
              <a:rPr lang="en-US" altLang="zh-CN" sz="2400" b="1" dirty="0">
                <a:solidFill>
                  <a:prstClr val="black"/>
                </a:solidFill>
              </a:rPr>
              <a:t>》</a:t>
            </a:r>
            <a:endParaRPr lang="en-US" altLang="zh-CN" sz="2000" b="1" dirty="0">
              <a:solidFill>
                <a:prstClr val="black"/>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5771" y="2295536"/>
            <a:ext cx="3091076" cy="2821648"/>
          </a:xfrm>
          <a:prstGeom prst="rect">
            <a:avLst/>
          </a:prstGeom>
        </p:spPr>
      </p:pic>
    </p:spTree>
    <p:extLst>
      <p:ext uri="{BB962C8B-B14F-4D97-AF65-F5344CB8AC3E}">
        <p14:creationId xmlns:p14="http://schemas.microsoft.com/office/powerpoint/2010/main" val="3029520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6800</TotalTime>
  <Words>3815</Words>
  <Application>Microsoft Office PowerPoint</Application>
  <PresentationFormat>自定义</PresentationFormat>
  <Paragraphs>486</Paragraphs>
  <Slides>52</Slides>
  <Notes>18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52</vt:i4>
      </vt:variant>
    </vt:vector>
  </HeadingPairs>
  <TitlesOfParts>
    <vt:vector size="69" baseType="lpstr">
      <vt:lpstr>Arial</vt:lpstr>
      <vt:lpstr>宋体</vt:lpstr>
      <vt:lpstr>Heiti SC Medium</vt:lpstr>
      <vt:lpstr>Times New Roman</vt:lpstr>
      <vt:lpstr>KaiTi</vt:lpstr>
      <vt:lpstr>SSJ-PK7482000dca4-Identity-H</vt:lpstr>
      <vt:lpstr>微软雅黑</vt:lpstr>
      <vt:lpstr>Arial Unicode MS</vt:lpstr>
      <vt:lpstr>Arial Narrow</vt:lpstr>
      <vt:lpstr>等线</vt:lpstr>
      <vt:lpstr>Wingdings</vt:lpstr>
      <vt:lpstr>Britannic Bold</vt:lpstr>
      <vt:lpstr>Calibri</vt:lpstr>
      <vt:lpstr>Office 主题​​</vt:lpstr>
      <vt:lpstr>Visio.Drawing.11</vt:lpstr>
      <vt:lpstr>工作表</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帆</dc:creator>
  <cp:lastModifiedBy>王春云</cp:lastModifiedBy>
  <cp:revision>638</cp:revision>
  <dcterms:created xsi:type="dcterms:W3CDTF">2018-06-15T01:52:09Z</dcterms:created>
  <dcterms:modified xsi:type="dcterms:W3CDTF">2018-10-18T15:37:18Z</dcterms:modified>
</cp:coreProperties>
</file>